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4"/>
  </p:notesMasterIdLst>
  <p:sldIdLst>
    <p:sldId id="494" r:id="rId2"/>
    <p:sldId id="594" r:id="rId3"/>
    <p:sldId id="658" r:id="rId4"/>
    <p:sldId id="655" r:id="rId5"/>
    <p:sldId id="653" r:id="rId6"/>
    <p:sldId id="654" r:id="rId7"/>
    <p:sldId id="696" r:id="rId8"/>
    <p:sldId id="697" r:id="rId9"/>
    <p:sldId id="683" r:id="rId10"/>
    <p:sldId id="684" r:id="rId11"/>
    <p:sldId id="685" r:id="rId12"/>
    <p:sldId id="646" r:id="rId13"/>
    <p:sldId id="648" r:id="rId14"/>
    <p:sldId id="669" r:id="rId15"/>
    <p:sldId id="656" r:id="rId16"/>
    <p:sldId id="698" r:id="rId17"/>
    <p:sldId id="657" r:id="rId18"/>
    <p:sldId id="675" r:id="rId19"/>
    <p:sldId id="666" r:id="rId20"/>
    <p:sldId id="668" r:id="rId21"/>
    <p:sldId id="676" r:id="rId22"/>
    <p:sldId id="700" r:id="rId23"/>
    <p:sldId id="701" r:id="rId24"/>
    <p:sldId id="636" r:id="rId25"/>
    <p:sldId id="662" r:id="rId26"/>
    <p:sldId id="715" r:id="rId27"/>
    <p:sldId id="716" r:id="rId28"/>
    <p:sldId id="647" r:id="rId29"/>
    <p:sldId id="702" r:id="rId30"/>
    <p:sldId id="649" r:id="rId31"/>
    <p:sldId id="650" r:id="rId32"/>
    <p:sldId id="678" r:id="rId33"/>
    <p:sldId id="805" r:id="rId34"/>
    <p:sldId id="688" r:id="rId35"/>
    <p:sldId id="704" r:id="rId36"/>
    <p:sldId id="705" r:id="rId37"/>
    <p:sldId id="663" r:id="rId38"/>
    <p:sldId id="706" r:id="rId39"/>
    <p:sldId id="677" r:id="rId40"/>
    <p:sldId id="686" r:id="rId41"/>
    <p:sldId id="689" r:id="rId42"/>
    <p:sldId id="693" r:id="rId43"/>
    <p:sldId id="783" r:id="rId44"/>
    <p:sldId id="784" r:id="rId45"/>
    <p:sldId id="785" r:id="rId46"/>
    <p:sldId id="796" r:id="rId47"/>
    <p:sldId id="795" r:id="rId48"/>
    <p:sldId id="781" r:id="rId49"/>
    <p:sldId id="797" r:id="rId50"/>
    <p:sldId id="803" r:id="rId51"/>
    <p:sldId id="804" r:id="rId52"/>
    <p:sldId id="789" r:id="rId5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427E"/>
    <a:srgbClr val="0B53BE"/>
    <a:srgbClr val="064BB2"/>
    <a:srgbClr val="0000FF"/>
    <a:srgbClr val="FB9708"/>
    <a:srgbClr val="FFCB54"/>
    <a:srgbClr val="2B6E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1" autoAdjust="0"/>
    <p:restoredTop sz="95244" autoAdjust="0"/>
  </p:normalViewPr>
  <p:slideViewPr>
    <p:cSldViewPr snapToGrid="0">
      <p:cViewPr varScale="1">
        <p:scale>
          <a:sx n="86" d="100"/>
          <a:sy n="86" d="100"/>
        </p:scale>
        <p:origin x="437" y="62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A5F0638-A22E-9659-2135-C0D45EAB5B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B77C74-487B-F020-90A6-9C63016A20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5618D4F-40CA-466A-9317-89D42396A217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07812544-BB89-4E16-342E-8265094D6A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F095B14B-6977-7A55-D2A8-CCC25B80A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230167-381D-8531-26D0-1B72E2D7B7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64DB76-6D31-DCA3-236A-800BC6E2A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D55A9ADD-CA14-4734-8EE7-4AA5F269B5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urse163.org/learn/NEU-1002089009?tid=1468584442#/learn/content?type=detail&amp;id=1250479273&amp;cid=1278669674&amp;replay=tru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uanlan.zhihu.com/p/364091880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urse163.org/learn/NEU-1002089009?tid=1468584442#/learn/content?type=detail&amp;id=1250479281&amp;cid=127866968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urse163.org/learn/NEU-1002089009?tid=1468584442#/learn/content?type=detail&amp;id=1250479273&amp;cid=127866967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4156364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zhihu.com/question/58333118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sh41127RZ?p=25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sh41127RZ/?p=26&amp;spm_id_from=pageDrive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urse163.org/learn/NEU-1002089009?tid=1468584442#/learn/content?type=detail&amp;id=1250479272&amp;cid=1278669672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urse163.org/learn/NEU-1002089009?tid=1468584442#/learn/content?type=detail&amp;id=1250479272&amp;cid=1278669672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4C9A5B7C-0765-5FDC-E8A5-A9D1A04FE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8368A6A0-7226-A859-EB04-D939B32C4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C89E6E36-550B-BCFA-BEDD-48DFEA5D8B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F0DB9DC-9CEC-4A0E-AC25-86E44272894C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2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236BBC96-AC92-9E3E-2701-4DA705A9CB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>
            <a:extLst>
              <a:ext uri="{FF2B5EF4-FFF2-40B4-BE49-F238E27FC236}">
                <a16:creationId xmlns:a16="http://schemas.microsoft.com/office/drawing/2014/main" id="{D8B4CCE1-0D87-31B9-C41D-61419FF43D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hlinkClick r:id="rId3"/>
              </a:rPr>
              <a:t>数值分析</a:t>
            </a:r>
            <a:r>
              <a:rPr lang="en-US" altLang="zh-CN">
                <a:hlinkClick r:id="rId3"/>
              </a:rPr>
              <a:t>_</a:t>
            </a:r>
            <a:r>
              <a:rPr lang="zh-CN" altLang="en-US">
                <a:hlinkClick r:id="rId3"/>
              </a:rPr>
              <a:t>中国大学</a:t>
            </a:r>
            <a:r>
              <a:rPr lang="en-US" altLang="zh-CN">
                <a:hlinkClick r:id="rId3"/>
              </a:rPr>
              <a:t>MOOC(</a:t>
            </a:r>
            <a:r>
              <a:rPr lang="zh-CN" altLang="en-US">
                <a:hlinkClick r:id="rId3"/>
              </a:rPr>
              <a:t>慕课</a:t>
            </a:r>
            <a:r>
              <a:rPr lang="en-US" altLang="zh-CN">
                <a:hlinkClick r:id="rId3"/>
              </a:rPr>
              <a:t>) (icourse163.org)</a:t>
            </a:r>
            <a:r>
              <a:rPr lang="zh-CN" altLang="en-US"/>
              <a:t>（</a:t>
            </a:r>
            <a:r>
              <a:rPr lang="en-US" altLang="zh-CN"/>
              <a:t>6.5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hlinkClick r:id="rId4"/>
              </a:rPr>
              <a:t>数值分析：数值积分（插值法） </a:t>
            </a:r>
            <a:r>
              <a:rPr lang="en-US" altLang="zh-CN">
                <a:hlinkClick r:id="rId4"/>
              </a:rPr>
              <a:t>- </a:t>
            </a:r>
            <a:r>
              <a:rPr lang="zh-CN" altLang="en-US">
                <a:hlinkClick r:id="rId4"/>
              </a:rPr>
              <a:t>知乎 </a:t>
            </a:r>
            <a:r>
              <a:rPr lang="en-US" altLang="zh-CN">
                <a:hlinkClick r:id="rId4"/>
              </a:rPr>
              <a:t>(zhihu.com)</a:t>
            </a:r>
            <a:endParaRPr lang="zh-CN" altLang="en-US"/>
          </a:p>
        </p:txBody>
      </p:sp>
      <p:sp>
        <p:nvSpPr>
          <p:cNvPr id="34820" name="灯片编号占位符 3">
            <a:extLst>
              <a:ext uri="{FF2B5EF4-FFF2-40B4-BE49-F238E27FC236}">
                <a16:creationId xmlns:a16="http://schemas.microsoft.com/office/drawing/2014/main" id="{48D9607A-0BD1-599C-C277-A83B334BBE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A69E2E4-B09D-476A-B880-452E6DDC9AC2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19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497FFF1F-70BA-DC8C-FC6B-905801614A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DEFBDCCA-F03F-E5B5-84D2-A8C50DF643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hlinkClick r:id="rId3"/>
              </a:rPr>
              <a:t>数值分析</a:t>
            </a:r>
            <a:r>
              <a:rPr lang="en-US" altLang="zh-CN">
                <a:hlinkClick r:id="rId3"/>
              </a:rPr>
              <a:t>_</a:t>
            </a:r>
            <a:r>
              <a:rPr lang="zh-CN" altLang="en-US">
                <a:hlinkClick r:id="rId3"/>
              </a:rPr>
              <a:t>中国大学</a:t>
            </a:r>
            <a:r>
              <a:rPr lang="en-US" altLang="zh-CN">
                <a:hlinkClick r:id="rId3"/>
              </a:rPr>
              <a:t>MOOC(</a:t>
            </a:r>
            <a:r>
              <a:rPr lang="zh-CN" altLang="en-US">
                <a:hlinkClick r:id="rId3"/>
              </a:rPr>
              <a:t>慕课</a:t>
            </a:r>
            <a:r>
              <a:rPr lang="en-US" altLang="zh-CN">
                <a:hlinkClick r:id="rId3"/>
              </a:rPr>
              <a:t>) (icourse163.org)</a:t>
            </a:r>
            <a:endParaRPr lang="en-US" altLang="zh-CN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>
                <a:solidFill>
                  <a:srgbClr val="121212"/>
                </a:solidFill>
                <a:latin typeface="-apple-system"/>
              </a:rPr>
              <a:t>C[a,b]</a:t>
            </a:r>
            <a:r>
              <a:rPr lang="zh-CN" altLang="en-US">
                <a:solidFill>
                  <a:srgbClr val="121212"/>
                </a:solidFill>
                <a:latin typeface="-apple-system"/>
              </a:rPr>
              <a:t>指连续区间；</a:t>
            </a:r>
            <a:r>
              <a:rPr lang="en-US" altLang="zh-CN">
                <a:solidFill>
                  <a:srgbClr val="121212"/>
                </a:solidFill>
                <a:latin typeface="-apple-system"/>
              </a:rPr>
              <a:t>C</a:t>
            </a:r>
            <a:r>
              <a:rPr lang="en-US" altLang="zh-CN" baseline="30000">
                <a:solidFill>
                  <a:srgbClr val="121212"/>
                </a:solidFill>
                <a:latin typeface="-apple-system"/>
              </a:rPr>
              <a:t>2</a:t>
            </a:r>
            <a:r>
              <a:rPr lang="zh-CN" altLang="en-US">
                <a:solidFill>
                  <a:srgbClr val="121212"/>
                </a:solidFill>
                <a:latin typeface="-apple-system"/>
              </a:rPr>
              <a:t>，指定区域上的二阶连续可微，且各个二阶偏导均连续的全体函数</a:t>
            </a:r>
            <a:endParaRPr lang="zh-CN" altLang="en-US"/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33FAF9DE-C254-19C8-3F97-532AA999B4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63A770E-9FDF-4137-9CAB-2BBB27E63715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20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7BAECBB6-75F3-253A-2DEA-BD95EF65A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C07146B2-E02A-9BA6-0D1E-269D9015D7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hlinkClick r:id="rId3"/>
              </a:rPr>
              <a:t>数值分析</a:t>
            </a:r>
            <a:r>
              <a:rPr lang="en-US" altLang="zh-CN">
                <a:hlinkClick r:id="rId3"/>
              </a:rPr>
              <a:t>_</a:t>
            </a:r>
            <a:r>
              <a:rPr lang="zh-CN" altLang="en-US">
                <a:hlinkClick r:id="rId3"/>
              </a:rPr>
              <a:t>中国大学</a:t>
            </a:r>
            <a:r>
              <a:rPr lang="en-US" altLang="zh-CN">
                <a:hlinkClick r:id="rId3"/>
              </a:rPr>
              <a:t>MOOC(</a:t>
            </a:r>
            <a:r>
              <a:rPr lang="zh-CN" altLang="en-US">
                <a:hlinkClick r:id="rId3"/>
              </a:rPr>
              <a:t>慕课</a:t>
            </a:r>
            <a:r>
              <a:rPr lang="en-US" altLang="zh-CN">
                <a:hlinkClick r:id="rId3"/>
              </a:rPr>
              <a:t>) (icourse163.org)</a:t>
            </a:r>
            <a:r>
              <a:rPr lang="zh-CN" altLang="en-US"/>
              <a:t>（</a:t>
            </a:r>
            <a:r>
              <a:rPr lang="en-US" altLang="zh-CN"/>
              <a:t>6.5</a:t>
            </a:r>
            <a:r>
              <a:rPr lang="zh-CN" altLang="en-US"/>
              <a:t>）</a:t>
            </a:r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3FE0F6C0-1B1C-8887-B41C-5DCB06CD64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33838BC-E079-49F8-B32A-68A2D841E2EF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21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>
            <a:extLst>
              <a:ext uri="{FF2B5EF4-FFF2-40B4-BE49-F238E27FC236}">
                <a16:creationId xmlns:a16="http://schemas.microsoft.com/office/drawing/2014/main" id="{45A56BF5-4822-9A1E-92E8-4910735EE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>
            <a:extLst>
              <a:ext uri="{FF2B5EF4-FFF2-40B4-BE49-F238E27FC236}">
                <a16:creationId xmlns:a16="http://schemas.microsoft.com/office/drawing/2014/main" id="{CBB6A0B4-AA02-B63F-FBA5-475BB3A361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采用不同的复化公式，若要计算量一致，则其分段数不同。</a:t>
            </a:r>
          </a:p>
          <a:p>
            <a:r>
              <a:rPr lang="zh-CN" altLang="en-US"/>
              <a:t>所以要复化辛普森公式与复化梯形公式计算量相同，则前者的分段数要是后者的二分之一。</a:t>
            </a:r>
          </a:p>
        </p:txBody>
      </p:sp>
      <p:sp>
        <p:nvSpPr>
          <p:cNvPr id="43012" name="灯片编号占位符 3">
            <a:extLst>
              <a:ext uri="{FF2B5EF4-FFF2-40B4-BE49-F238E27FC236}">
                <a16:creationId xmlns:a16="http://schemas.microsoft.com/office/drawing/2014/main" id="{927C9433-0509-3099-9300-B28F139B12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26A2AB8-61DD-4802-ACF6-D95EBAD9573D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22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12826B49-286B-5D50-AD5C-A600EF6010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3281B6D7-6467-B0B6-A8D3-40EEDE4481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94B38710-670D-54A7-02FD-B4FD1D32D3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C52314E-E1E3-4D54-B597-3C39E1DC9ABB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23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>
            <a:extLst>
              <a:ext uri="{FF2B5EF4-FFF2-40B4-BE49-F238E27FC236}">
                <a16:creationId xmlns:a16="http://schemas.microsoft.com/office/drawing/2014/main" id="{81B9D0C3-E524-B28D-707A-A822D399C2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>
            <a:extLst>
              <a:ext uri="{FF2B5EF4-FFF2-40B4-BE49-F238E27FC236}">
                <a16:creationId xmlns:a16="http://schemas.microsoft.com/office/drawing/2014/main" id="{27F7210C-7A21-99A1-C868-FBBCB6E0CE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n</a:t>
            </a:r>
            <a:r>
              <a:rPr lang="zh-CN" altLang="en-US"/>
              <a:t>越大，精度越高。</a:t>
            </a:r>
          </a:p>
        </p:txBody>
      </p:sp>
      <p:sp>
        <p:nvSpPr>
          <p:cNvPr id="50180" name="灯片编号占位符 3">
            <a:extLst>
              <a:ext uri="{FF2B5EF4-FFF2-40B4-BE49-F238E27FC236}">
                <a16:creationId xmlns:a16="http://schemas.microsoft.com/office/drawing/2014/main" id="{4A114018-5CF4-8372-95CF-F728AD62A1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27D6849-ACCA-4E20-A922-6673D7870F9D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30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>
            <a:extLst>
              <a:ext uri="{FF2B5EF4-FFF2-40B4-BE49-F238E27FC236}">
                <a16:creationId xmlns:a16="http://schemas.microsoft.com/office/drawing/2014/main" id="{698C0E2D-1F48-8B49-1251-0A30CB5420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>
            <a:extLst>
              <a:ext uri="{FF2B5EF4-FFF2-40B4-BE49-F238E27FC236}">
                <a16:creationId xmlns:a16="http://schemas.microsoft.com/office/drawing/2014/main" id="{961B9809-0BE2-C23A-D899-E9D538723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276" name="灯片编号占位符 3">
            <a:extLst>
              <a:ext uri="{FF2B5EF4-FFF2-40B4-BE49-F238E27FC236}">
                <a16:creationId xmlns:a16="http://schemas.microsoft.com/office/drawing/2014/main" id="{2D2FCF43-E45A-56D5-B76C-544E4D9A72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BC9AE6E-52F9-47C6-A8B3-593321B8E6F9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36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>
            <a:extLst>
              <a:ext uri="{FF2B5EF4-FFF2-40B4-BE49-F238E27FC236}">
                <a16:creationId xmlns:a16="http://schemas.microsoft.com/office/drawing/2014/main" id="{86A83C9D-8910-F438-D446-C14DBCD4A5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>
            <a:extLst>
              <a:ext uri="{FF2B5EF4-FFF2-40B4-BE49-F238E27FC236}">
                <a16:creationId xmlns:a16="http://schemas.microsoft.com/office/drawing/2014/main" id="{875F30D9-6C70-A4CB-6AA9-A2FC03060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https://blog.csdn.net/daduzimama/article/details/124797212</a:t>
            </a:r>
            <a:endParaRPr lang="zh-CN" altLang="en-US"/>
          </a:p>
        </p:txBody>
      </p:sp>
      <p:sp>
        <p:nvSpPr>
          <p:cNvPr id="58372" name="灯片编号占位符 3">
            <a:extLst>
              <a:ext uri="{FF2B5EF4-FFF2-40B4-BE49-F238E27FC236}">
                <a16:creationId xmlns:a16="http://schemas.microsoft.com/office/drawing/2014/main" id="{31084630-C967-8FD9-543E-956F98E3EE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BC67CBA-5233-4439-91BA-954B52CAB6C7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39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>
            <a:extLst>
              <a:ext uri="{FF2B5EF4-FFF2-40B4-BE49-F238E27FC236}">
                <a16:creationId xmlns:a16="http://schemas.microsoft.com/office/drawing/2014/main" id="{C0EEDE4C-8689-336B-60B1-8177400C86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BFF9607F-DFFA-C41E-7BC6-3ADDC34222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https://blog.csdn.net/daduzimama/article/details/124797212</a:t>
            </a:r>
            <a:endParaRPr lang="zh-CN" altLang="en-US"/>
          </a:p>
        </p:txBody>
      </p:sp>
      <p:sp>
        <p:nvSpPr>
          <p:cNvPr id="60420" name="灯片编号占位符 3">
            <a:extLst>
              <a:ext uri="{FF2B5EF4-FFF2-40B4-BE49-F238E27FC236}">
                <a16:creationId xmlns:a16="http://schemas.microsoft.com/office/drawing/2014/main" id="{B1B033F4-D76F-A281-A1F0-87C6047350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343D43E-06AD-47E6-AA56-B1E93D7B6422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40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A6201A56-B5D1-2AAE-B7BB-3FE53886F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44DA536D-E4C7-674A-5BF8-FE1CE4DE8E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B98F47F9-D46F-782E-D456-B17C5BFEA7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681D639-FC47-4039-828F-9EB3E6556F6A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3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2064E460-24F9-6F1F-D456-C8BAD723C1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>
            <a:extLst>
              <a:ext uri="{FF2B5EF4-FFF2-40B4-BE49-F238E27FC236}">
                <a16:creationId xmlns:a16="http://schemas.microsoft.com/office/drawing/2014/main" id="{962D75F3-107C-F2C9-7410-00977E11F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20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</a:t>
            </a:r>
            <a:r>
              <a:rPr lang="en-US" altLang="zh-CN" sz="2000" i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为相应于节点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xn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的基函数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>
              <a:latin typeface="楷体_GB2312" pitchFamily="49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楷体_GB2312" pitchFamily="49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例如通过三点的二次插值多项式，如果三点共线，则其插值多项式表达的就是一条直线，而不是抛物线，这时</a:t>
            </a:r>
            <a:r>
              <a:rPr lang="en-US" altLang="zh-CN" sz="2000" b="1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i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>
                <a:latin typeface="楷体_GB2312" pitchFamily="49" charset="-122"/>
                <a:cs typeface="Times New Roman" panose="02020603050405020304" pitchFamily="18" charset="0"/>
              </a:rPr>
              <a:t>是一次多项式</a:t>
            </a:r>
            <a:r>
              <a:rPr lang="en-US" altLang="zh-CN" sz="2000" b="1">
                <a:latin typeface="楷体_GB2312" pitchFamily="49" charset="-122"/>
                <a:cs typeface="Times New Roman" panose="02020603050405020304" pitchFamily="18" charset="0"/>
              </a:rPr>
              <a:t>. </a:t>
            </a:r>
          </a:p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4340" name="灯片编号占位符 3">
            <a:extLst>
              <a:ext uri="{FF2B5EF4-FFF2-40B4-BE49-F238E27FC236}">
                <a16:creationId xmlns:a16="http://schemas.microsoft.com/office/drawing/2014/main" id="{D53C0EBD-E664-EA7E-134D-86C0A47256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65C27B2-9E9B-428E-B552-C81BE4A3C8BE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5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0F0CD864-172F-C256-8A54-19CDDCF01F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FFC54B0B-69E2-6B82-C887-3FEF870201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hlinkClick r:id="rId3"/>
              </a:rPr>
              <a:t>拉格朗日插值公式 </a:t>
            </a:r>
            <a:r>
              <a:rPr lang="en-US" altLang="zh-CN">
                <a:hlinkClick r:id="rId3"/>
              </a:rPr>
              <a:t>- </a:t>
            </a:r>
            <a:r>
              <a:rPr lang="zh-CN" altLang="en-US">
                <a:hlinkClick r:id="rId3"/>
              </a:rPr>
              <a:t>知乎 </a:t>
            </a:r>
            <a:r>
              <a:rPr lang="en-US" altLang="zh-CN">
                <a:hlinkClick r:id="rId3"/>
              </a:rPr>
              <a:t>(zhihu.com)</a:t>
            </a:r>
            <a:endParaRPr lang="en-US" altLang="zh-CN"/>
          </a:p>
          <a:p>
            <a:r>
              <a:rPr lang="zh-CN" altLang="en-US">
                <a:hlinkClick r:id="rId4"/>
              </a:rPr>
              <a:t>如何直观地理解拉格朗日插值法？ </a:t>
            </a:r>
            <a:r>
              <a:rPr lang="en-US" altLang="zh-CN">
                <a:hlinkClick r:id="rId4"/>
              </a:rPr>
              <a:t>- </a:t>
            </a:r>
            <a:r>
              <a:rPr lang="zh-CN" altLang="en-US">
                <a:hlinkClick r:id="rId4"/>
              </a:rPr>
              <a:t>知乎 </a:t>
            </a:r>
            <a:r>
              <a:rPr lang="en-US" altLang="zh-CN">
                <a:hlinkClick r:id="rId4"/>
              </a:rPr>
              <a:t>(zhihu.com)</a:t>
            </a:r>
            <a:endParaRPr lang="zh-CN" altLang="en-US"/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4028BACE-EB1D-E047-C7E2-37D38EB2F8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4772A3D-4462-46D4-8CC7-DAB3A680E43E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6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5A9ADD-CA14-4734-8EE7-4AA5F269B5B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396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0D9B2053-21E6-74E8-CE2B-DD55515F0B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16EA3FAF-9DA1-3B0C-B6E6-2641330E9E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hlinkClick r:id="rId3"/>
              </a:rPr>
              <a:t>数值分析 第</a:t>
            </a:r>
            <a:r>
              <a:rPr lang="en-US" altLang="zh-CN">
                <a:hlinkClick r:id="rId3"/>
              </a:rPr>
              <a:t>25</a:t>
            </a:r>
            <a:r>
              <a:rPr lang="zh-CN" altLang="en-US">
                <a:hlinkClick r:id="rId3"/>
              </a:rPr>
              <a:t>讲</a:t>
            </a:r>
            <a:r>
              <a:rPr lang="en-US" altLang="zh-CN">
                <a:hlinkClick r:id="rId3"/>
              </a:rPr>
              <a:t>_</a:t>
            </a:r>
            <a:r>
              <a:rPr lang="zh-CN" altLang="en-US">
                <a:hlinkClick r:id="rId3"/>
              </a:rPr>
              <a:t>哔哩哔哩</a:t>
            </a:r>
            <a:r>
              <a:rPr lang="en-US" altLang="zh-CN">
                <a:hlinkClick r:id="rId3"/>
              </a:rPr>
              <a:t>_bilibili</a:t>
            </a:r>
            <a:endParaRPr lang="zh-CN" altLang="en-US"/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27D05231-4EB7-E072-AB7C-BE872E4F10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B323627-EA1E-432C-8EDA-B385113AF37D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12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75AACEFD-3987-31A4-481B-27A2E689FB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EB2E2810-90F4-101E-58CB-E44392F132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节点之间间距可以相等，也可不等。</a:t>
            </a:r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6C2364CF-8CD5-6464-0172-8BD4668C31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A782575-5A09-4846-BFD5-06D78C56EA4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15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EF03D17F-C62B-8978-43B4-C4E5C8698D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EB98EB49-2715-E002-ABA9-AE17FF76B6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hlinkClick r:id="rId3"/>
              </a:rPr>
              <a:t>数值分析 第</a:t>
            </a:r>
            <a:r>
              <a:rPr lang="en-US" altLang="zh-CN">
                <a:hlinkClick r:id="rId3"/>
              </a:rPr>
              <a:t>26</a:t>
            </a:r>
            <a:r>
              <a:rPr lang="zh-CN" altLang="en-US">
                <a:hlinkClick r:id="rId3"/>
              </a:rPr>
              <a:t>讲</a:t>
            </a:r>
            <a:r>
              <a:rPr lang="en-US" altLang="zh-CN">
                <a:hlinkClick r:id="rId3"/>
              </a:rPr>
              <a:t>_</a:t>
            </a:r>
            <a:r>
              <a:rPr lang="zh-CN" altLang="en-US">
                <a:hlinkClick r:id="rId3"/>
              </a:rPr>
              <a:t>哔哩哔哩</a:t>
            </a:r>
            <a:r>
              <a:rPr lang="en-US" altLang="zh-CN">
                <a:hlinkClick r:id="rId3"/>
              </a:rPr>
              <a:t>_bilibili</a:t>
            </a:r>
            <a:endParaRPr lang="en-US" altLang="zh-CN"/>
          </a:p>
          <a:p>
            <a:r>
              <a:rPr lang="zh-CN" altLang="en-US">
                <a:hlinkClick r:id="rId4"/>
              </a:rPr>
              <a:t>数值分析</a:t>
            </a:r>
            <a:r>
              <a:rPr lang="en-US" altLang="zh-CN">
                <a:hlinkClick r:id="rId4"/>
              </a:rPr>
              <a:t>_</a:t>
            </a:r>
            <a:r>
              <a:rPr lang="zh-CN" altLang="en-US">
                <a:hlinkClick r:id="rId4"/>
              </a:rPr>
              <a:t>中国大学</a:t>
            </a:r>
            <a:r>
              <a:rPr lang="en-US" altLang="zh-CN">
                <a:hlinkClick r:id="rId4"/>
              </a:rPr>
              <a:t>MOOC(</a:t>
            </a:r>
            <a:r>
              <a:rPr lang="zh-CN" altLang="en-US">
                <a:hlinkClick r:id="rId4"/>
              </a:rPr>
              <a:t>慕课</a:t>
            </a:r>
            <a:r>
              <a:rPr lang="en-US" altLang="zh-CN">
                <a:hlinkClick r:id="rId4"/>
              </a:rPr>
              <a:t>) (icourse163.org)</a:t>
            </a:r>
            <a:endParaRPr lang="zh-CN" altLang="en-US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3BA8A6BD-84D4-D1B9-7809-0D40EE43BA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87B2EDE-6B58-4A87-A558-9866402BC8E6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16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6F895DC0-11B9-E75F-AFC4-2D41076E0A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1BF67338-9280-ECDE-C5E1-E92043C94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hlinkClick r:id="rId3"/>
              </a:rPr>
              <a:t>数值分析</a:t>
            </a:r>
            <a:r>
              <a:rPr lang="en-US" altLang="zh-CN">
                <a:hlinkClick r:id="rId3"/>
              </a:rPr>
              <a:t>_</a:t>
            </a:r>
            <a:r>
              <a:rPr lang="zh-CN" altLang="en-US">
                <a:hlinkClick r:id="rId3"/>
              </a:rPr>
              <a:t>中国大学</a:t>
            </a:r>
            <a:r>
              <a:rPr lang="en-US" altLang="zh-CN">
                <a:hlinkClick r:id="rId3"/>
              </a:rPr>
              <a:t>MOOC(</a:t>
            </a:r>
            <a:r>
              <a:rPr lang="zh-CN" altLang="en-US">
                <a:hlinkClick r:id="rId3"/>
              </a:rPr>
              <a:t>慕课</a:t>
            </a:r>
            <a:r>
              <a:rPr lang="en-US" altLang="zh-CN">
                <a:hlinkClick r:id="rId3"/>
              </a:rPr>
              <a:t>) (icourse163.org)</a:t>
            </a:r>
            <a:r>
              <a:rPr lang="zh-CN" altLang="en-US"/>
              <a:t>（</a:t>
            </a:r>
            <a:r>
              <a:rPr lang="en-US" altLang="zh-CN"/>
              <a:t>7</a:t>
            </a:r>
            <a:r>
              <a:rPr lang="zh-CN" altLang="en-US"/>
              <a:t>’</a:t>
            </a:r>
            <a:r>
              <a:rPr lang="en-US" altLang="zh-CN"/>
              <a:t>23</a:t>
            </a:r>
            <a:r>
              <a:rPr lang="zh-CN" altLang="en-US"/>
              <a:t>‘’）</a:t>
            </a:r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994F7B48-06E5-DAA2-D00F-E3EB49C03B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43131DE-A8EA-41C6-99F2-60213890321C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18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11CDCD-D3C1-70FD-B3AA-2FE131D555F8}"/>
              </a:ext>
            </a:extLst>
          </p:cNvPr>
          <p:cNvSpPr/>
          <p:nvPr userDrawn="1"/>
        </p:nvSpPr>
        <p:spPr>
          <a:xfrm>
            <a:off x="0" y="1609725"/>
            <a:ext cx="12192000" cy="3781425"/>
          </a:xfrm>
          <a:prstGeom prst="rect">
            <a:avLst/>
          </a:prstGeom>
          <a:solidFill>
            <a:srgbClr val="004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标题 14">
            <a:extLst>
              <a:ext uri="{FF2B5EF4-FFF2-40B4-BE49-F238E27FC236}">
                <a16:creationId xmlns:a16="http://schemas.microsoft.com/office/drawing/2014/main" id="{D8ED1EF3-E212-DE58-2D70-FE20A551FD3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090863" y="3360738"/>
            <a:ext cx="6245225" cy="692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计算机学院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351320-B37C-8679-1168-87504C58D3D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438775" y="863600"/>
            <a:ext cx="1314450" cy="1316038"/>
            <a:chOff x="5438315" y="863662"/>
            <a:chExt cx="1315369" cy="131536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C17EBE4-CD15-9179-1EDF-DD174D2A72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38315" y="863662"/>
              <a:ext cx="1315369" cy="1315369"/>
              <a:chOff x="5326665" y="759681"/>
              <a:chExt cx="1538670" cy="1538670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AB2500A-A1F8-070C-43EF-73B05A194D33}"/>
                  </a:ext>
                </a:extLst>
              </p:cNvPr>
              <p:cNvSpPr/>
              <p:nvPr/>
            </p:nvSpPr>
            <p:spPr>
              <a:xfrm>
                <a:off x="5326665" y="759681"/>
                <a:ext cx="1538670" cy="1538670"/>
              </a:xfrm>
              <a:prstGeom prst="ellipse">
                <a:avLst/>
              </a:prstGeom>
              <a:solidFill>
                <a:srgbClr val="EDE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2DC9189-A87E-FE6F-10BF-663C2FA72C59}"/>
                  </a:ext>
                </a:extLst>
              </p:cNvPr>
              <p:cNvSpPr/>
              <p:nvPr/>
            </p:nvSpPr>
            <p:spPr>
              <a:xfrm>
                <a:off x="5393564" y="826499"/>
                <a:ext cx="1404873" cy="14050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A04BEA4-3D32-80D3-67A1-60EA67030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6900" y="965912"/>
              <a:ext cx="1138198" cy="1138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728566" y="2323065"/>
            <a:ext cx="3634741" cy="692150"/>
          </a:xfrm>
        </p:spPr>
        <p:txBody>
          <a:bodyPr/>
          <a:lstStyle>
            <a:lvl1pPr algn="ctr">
              <a:defRPr sz="3200" b="1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日期占位符 29">
            <a:extLst>
              <a:ext uri="{FF2B5EF4-FFF2-40B4-BE49-F238E27FC236}">
                <a16:creationId xmlns:a16="http://schemas.microsoft.com/office/drawing/2014/main" id="{94AB8C80-B1E5-7D78-9A9D-0BE9C150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92700" y="4852988"/>
            <a:ext cx="2005013" cy="365125"/>
          </a:xfrm>
        </p:spPr>
        <p:txBody>
          <a:bodyPr/>
          <a:lstStyle>
            <a:lvl1pPr algn="r">
              <a:defRPr sz="2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5EFD6F6-2F20-4B1A-A667-B95C1338A7FC}" type="datetime5">
              <a:rPr lang="zh-CN" altLang="en-US"/>
              <a:pPr>
                <a:defRPr/>
              </a:pPr>
              <a:t>2024/4/22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553836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程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>
            <a:extLst>
              <a:ext uri="{FF2B5EF4-FFF2-40B4-BE49-F238E27FC236}">
                <a16:creationId xmlns:a16="http://schemas.microsoft.com/office/drawing/2014/main" id="{1FEDBCB1-147D-5B76-2240-DD52614583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1075" y="6516688"/>
            <a:ext cx="571500" cy="2317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BD9644B5-6211-405D-B3F8-12FEDFA7C483}" type="slidenum">
              <a:rPr lang="en-US" altLang="zh-CN" sz="1000" smtClean="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接连接符 19">
            <a:extLst>
              <a:ext uri="{FF2B5EF4-FFF2-40B4-BE49-F238E27FC236}">
                <a16:creationId xmlns:a16="http://schemas.microsoft.com/office/drawing/2014/main" id="{85E67985-1E79-BA7A-08C3-78CB3384277E}"/>
              </a:ext>
            </a:extLst>
          </p:cNvPr>
          <p:cNvCxnSpPr>
            <a:cxnSpLocks/>
          </p:cNvCxnSpPr>
          <p:nvPr userDrawn="1"/>
        </p:nvCxnSpPr>
        <p:spPr>
          <a:xfrm>
            <a:off x="10399713" y="6508750"/>
            <a:ext cx="1019175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3">
            <a:extLst>
              <a:ext uri="{FF2B5EF4-FFF2-40B4-BE49-F238E27FC236}">
                <a16:creationId xmlns:a16="http://schemas.microsoft.com/office/drawing/2014/main" id="{C1E437E1-E87E-6CBD-D02D-A67F129C94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6063" y="915988"/>
            <a:ext cx="8564562" cy="46037"/>
          </a:xfrm>
          <a:prstGeom prst="rect">
            <a:avLst/>
          </a:prstGeom>
          <a:solidFill>
            <a:srgbClr val="064BB2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952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2355ACB6-D62A-1B97-DFC5-303ADCB017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525" y="161925"/>
            <a:ext cx="247967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5">
            <a:extLst>
              <a:ext uri="{FF2B5EF4-FFF2-40B4-BE49-F238E27FC236}">
                <a16:creationId xmlns:a16="http://schemas.microsoft.com/office/drawing/2014/main" id="{76055F9F-B8A5-BC7D-9DD4-378FEB34116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478963" y="6116638"/>
            <a:ext cx="2368550" cy="400050"/>
            <a:chOff x="9478765" y="6117183"/>
            <a:chExt cx="2368672" cy="39962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71A6E5F-1FA7-3BCD-19CC-3F831E48E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5132" y="6137798"/>
              <a:ext cx="2262305" cy="36949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团结勤奋，求是创新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AA3E8C2-994A-2F43-E894-81526EE45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8765" y="6516739"/>
              <a:ext cx="1296537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00427E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5D4AE43-810A-0933-7BFC-37BEC6411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900" y="6114835"/>
              <a:ext cx="1296537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00427E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23819" y="1753674"/>
            <a:ext cx="11107601" cy="4339721"/>
          </a:xfrm>
        </p:spPr>
        <p:txBody>
          <a:bodyPr>
            <a:noAutofit/>
          </a:bodyPr>
          <a:lstStyle>
            <a:lvl1pPr marL="362822" indent="-362822">
              <a:lnSpc>
                <a:spcPct val="150000"/>
              </a:lnSpc>
              <a:spcBef>
                <a:spcPts val="1000"/>
              </a:spcBef>
              <a:buClr>
                <a:srgbClr val="032089"/>
              </a:buClr>
              <a:buFont typeface="Wingdings" pitchFamily="2" charset="2"/>
              <a:buChar char="Ø"/>
              <a:defRPr sz="1800" b="0"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>
              <a:lnSpc>
                <a:spcPct val="130000"/>
              </a:lnSpc>
              <a:buClr>
                <a:srgbClr val="032089"/>
              </a:buClr>
              <a:buFont typeface="Wingdings" pitchFamily="2" charset="2"/>
              <a:buChar char="l"/>
              <a:defRPr sz="2328" b="0">
                <a:latin typeface="微软雅黑" pitchFamily="34" charset="-122"/>
                <a:ea typeface="微软雅黑" pitchFamily="34" charset="-122"/>
              </a:defRPr>
            </a:lvl2pPr>
            <a:lvl3pPr>
              <a:defRPr sz="1905" b="0">
                <a:latin typeface="微软雅黑" pitchFamily="34" charset="-122"/>
                <a:ea typeface="微软雅黑" pitchFamily="34" charset="-122"/>
              </a:defRPr>
            </a:lvl3pPr>
            <a:lvl4pPr>
              <a:defRPr sz="1905" b="0">
                <a:latin typeface="微软雅黑" pitchFamily="34" charset="-122"/>
                <a:ea typeface="微软雅黑" pitchFamily="34" charset="-122"/>
              </a:defRPr>
            </a:lvl4pPr>
            <a:lvl5pPr>
              <a:defRPr sz="1905" b="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876" y="359079"/>
            <a:ext cx="10972801" cy="528176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0"/>
          </p:nvPr>
        </p:nvSpPr>
        <p:spPr>
          <a:xfrm>
            <a:off x="423819" y="1138980"/>
            <a:ext cx="11107601" cy="42646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zh-CN" altLang="en-US" sz="2000" b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66633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程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>
            <a:extLst>
              <a:ext uri="{FF2B5EF4-FFF2-40B4-BE49-F238E27FC236}">
                <a16:creationId xmlns:a16="http://schemas.microsoft.com/office/drawing/2014/main" id="{3AFFF85E-903C-3A0C-8B88-38CF2C7C98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1075" y="6516688"/>
            <a:ext cx="571500" cy="2317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C893EA6E-D85A-4C99-9E1F-7DC28C729761}" type="slidenum">
              <a:rPr lang="en-US" altLang="zh-CN" sz="1000" smtClean="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接连接符 19">
            <a:extLst>
              <a:ext uri="{FF2B5EF4-FFF2-40B4-BE49-F238E27FC236}">
                <a16:creationId xmlns:a16="http://schemas.microsoft.com/office/drawing/2014/main" id="{E728A6B6-C829-20DD-D46D-BD8E46E8F7E7}"/>
              </a:ext>
            </a:extLst>
          </p:cNvPr>
          <p:cNvCxnSpPr>
            <a:cxnSpLocks/>
          </p:cNvCxnSpPr>
          <p:nvPr userDrawn="1"/>
        </p:nvCxnSpPr>
        <p:spPr>
          <a:xfrm>
            <a:off x="10399713" y="6508750"/>
            <a:ext cx="1019175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3">
            <a:extLst>
              <a:ext uri="{FF2B5EF4-FFF2-40B4-BE49-F238E27FC236}">
                <a16:creationId xmlns:a16="http://schemas.microsoft.com/office/drawing/2014/main" id="{FC6BAD16-2614-7708-1A4C-4180B47F1A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6063" y="915988"/>
            <a:ext cx="8564562" cy="46037"/>
          </a:xfrm>
          <a:prstGeom prst="rect">
            <a:avLst/>
          </a:prstGeom>
          <a:solidFill>
            <a:srgbClr val="064BB2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952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04A9915C-4260-E570-E37A-B5C54CA65E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525" y="161925"/>
            <a:ext cx="247967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5">
            <a:extLst>
              <a:ext uri="{FF2B5EF4-FFF2-40B4-BE49-F238E27FC236}">
                <a16:creationId xmlns:a16="http://schemas.microsoft.com/office/drawing/2014/main" id="{8FB05E3E-7010-A607-60B8-DE0C5A967E3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478963" y="6116638"/>
            <a:ext cx="2368550" cy="400050"/>
            <a:chOff x="9478765" y="6117183"/>
            <a:chExt cx="2368672" cy="39962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16C8F81-4767-3900-7644-8CCF8E8B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5132" y="6137798"/>
              <a:ext cx="2262305" cy="36949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团结勤奋，求是创新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7E8F080-2978-2F3A-1898-2CA1B7EF0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8765" y="6516739"/>
              <a:ext cx="1296537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00427E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024244-F583-0EF5-F260-4400EF45A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900" y="6114835"/>
              <a:ext cx="1296537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00427E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19224" y="1154138"/>
            <a:ext cx="11107601" cy="4339721"/>
          </a:xfrm>
        </p:spPr>
        <p:txBody>
          <a:bodyPr>
            <a:noAutofit/>
          </a:bodyPr>
          <a:lstStyle>
            <a:lvl1pPr marL="362822" indent="-362822">
              <a:lnSpc>
                <a:spcPct val="150000"/>
              </a:lnSpc>
              <a:spcBef>
                <a:spcPts val="1000"/>
              </a:spcBef>
              <a:buClr>
                <a:srgbClr val="032089"/>
              </a:buClr>
              <a:buFont typeface="Wingdings" pitchFamily="2" charset="2"/>
              <a:buChar char="Ø"/>
              <a:defRPr sz="1800" b="0"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>
              <a:lnSpc>
                <a:spcPct val="130000"/>
              </a:lnSpc>
              <a:buClr>
                <a:srgbClr val="032089"/>
              </a:buClr>
              <a:buFont typeface="Wingdings" pitchFamily="2" charset="2"/>
              <a:buChar char="l"/>
              <a:defRPr sz="2328" b="0">
                <a:latin typeface="微软雅黑" pitchFamily="34" charset="-122"/>
                <a:ea typeface="微软雅黑" pitchFamily="34" charset="-122"/>
              </a:defRPr>
            </a:lvl2pPr>
            <a:lvl3pPr>
              <a:defRPr sz="1905" b="0">
                <a:latin typeface="微软雅黑" pitchFamily="34" charset="-122"/>
                <a:ea typeface="微软雅黑" pitchFamily="34" charset="-122"/>
              </a:defRPr>
            </a:lvl3pPr>
            <a:lvl4pPr>
              <a:defRPr sz="1905" b="0">
                <a:latin typeface="微软雅黑" pitchFamily="34" charset="-122"/>
                <a:ea typeface="微软雅黑" pitchFamily="34" charset="-122"/>
              </a:defRPr>
            </a:lvl4pPr>
            <a:lvl5pPr>
              <a:defRPr sz="1905" b="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876" y="359079"/>
            <a:ext cx="10972801" cy="528176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1565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6D95A7A4-E10A-E225-1015-0C5A38B473F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1075" y="6516688"/>
            <a:ext cx="571500" cy="2317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0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A606F489-537E-4CEF-BD27-B3311F7C1A0D}" type="slidenum">
              <a:rPr lang="en-US" altLang="zh-CN" sz="1000" smtClean="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19">
            <a:extLst>
              <a:ext uri="{FF2B5EF4-FFF2-40B4-BE49-F238E27FC236}">
                <a16:creationId xmlns:a16="http://schemas.microsoft.com/office/drawing/2014/main" id="{4E1976CA-42A1-2846-923E-1FCD7C956349}"/>
              </a:ext>
            </a:extLst>
          </p:cNvPr>
          <p:cNvCxnSpPr>
            <a:cxnSpLocks/>
          </p:cNvCxnSpPr>
          <p:nvPr userDrawn="1"/>
        </p:nvCxnSpPr>
        <p:spPr>
          <a:xfrm>
            <a:off x="10399713" y="6508750"/>
            <a:ext cx="1019175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3">
            <a:extLst>
              <a:ext uri="{FF2B5EF4-FFF2-40B4-BE49-F238E27FC236}">
                <a16:creationId xmlns:a16="http://schemas.microsoft.com/office/drawing/2014/main" id="{1B0206E2-9105-7334-78B1-6B94DDA4A4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6063" y="915988"/>
            <a:ext cx="8564562" cy="46037"/>
          </a:xfrm>
          <a:prstGeom prst="rect">
            <a:avLst/>
          </a:prstGeom>
          <a:solidFill>
            <a:srgbClr val="064BB2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952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4CACF2-D27B-C4E3-5B91-0BF6C96D9B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525" y="161925"/>
            <a:ext cx="247967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9ECBE50-89AB-F7F2-6996-98A02F30D79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478963" y="6116638"/>
            <a:ext cx="2368550" cy="400050"/>
            <a:chOff x="9478765" y="6117183"/>
            <a:chExt cx="2368672" cy="39962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558417-DD61-639B-71AD-515A175DD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5132" y="6137798"/>
              <a:ext cx="2262305" cy="36949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团结勤奋，求是创新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2FD22CF-0AB9-0C8C-F69B-F7212D7B01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8765" y="6516739"/>
              <a:ext cx="1296537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00427E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EA92307-459E-5E48-24C3-33B6ECB05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900" y="6114835"/>
              <a:ext cx="1296537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00427E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319224" y="1154138"/>
            <a:ext cx="11107601" cy="4339721"/>
          </a:xfrm>
        </p:spPr>
        <p:txBody>
          <a:bodyPr>
            <a:noAutofit/>
          </a:bodyPr>
          <a:lstStyle>
            <a:lvl1pPr marL="362822" indent="-362822">
              <a:lnSpc>
                <a:spcPct val="150000"/>
              </a:lnSpc>
              <a:spcBef>
                <a:spcPts val="1000"/>
              </a:spcBef>
              <a:buClr>
                <a:srgbClr val="032089"/>
              </a:buClr>
              <a:buFont typeface="Wingdings" pitchFamily="2" charset="2"/>
              <a:buChar char="Ø"/>
              <a:defRPr sz="1800" b="0"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>
              <a:lnSpc>
                <a:spcPct val="130000"/>
              </a:lnSpc>
              <a:buClr>
                <a:srgbClr val="032089"/>
              </a:buClr>
              <a:buFont typeface="Wingdings" pitchFamily="2" charset="2"/>
              <a:buChar char="l"/>
              <a:defRPr sz="2328" b="0">
                <a:latin typeface="微软雅黑" pitchFamily="34" charset="-122"/>
                <a:ea typeface="微软雅黑" pitchFamily="34" charset="-122"/>
              </a:defRPr>
            </a:lvl2pPr>
            <a:lvl3pPr>
              <a:defRPr sz="1905" b="0">
                <a:latin typeface="微软雅黑" pitchFamily="34" charset="-122"/>
                <a:ea typeface="微软雅黑" pitchFamily="34" charset="-122"/>
              </a:defRPr>
            </a:lvl3pPr>
            <a:lvl4pPr>
              <a:defRPr sz="1905" b="0">
                <a:latin typeface="微软雅黑" pitchFamily="34" charset="-122"/>
                <a:ea typeface="微软雅黑" pitchFamily="34" charset="-122"/>
              </a:defRPr>
            </a:lvl4pPr>
            <a:lvl5pPr>
              <a:defRPr sz="1905" b="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254876" y="359079"/>
            <a:ext cx="10972801" cy="528176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1403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63D6062E-30E4-7CEB-BB53-36A1B4734FA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5588" y="195263"/>
            <a:ext cx="109728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A54C857E-1D58-6753-EAAA-B1A0FD0976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22275" y="1187450"/>
            <a:ext cx="109728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D99B65E3-EE4B-8064-0158-C8FBD8D62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0E5E959-98F0-446B-9F6A-51E5F32102B9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14D3247D-289B-5A56-FDC2-294D8A1D0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9559AFC-59EF-7D24-BC47-B926EE1C6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6E97B2C-19EE-4343-B729-6471B347FB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  <p:sldLayoutId id="2147484309" r:id="rId2"/>
    <p:sldLayoutId id="2147484310" r:id="rId3"/>
    <p:sldLayoutId id="2147484311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500">
          <a:solidFill>
            <a:schemeClr val="tx1"/>
          </a:solidFill>
          <a:latin typeface="+mj-lt"/>
          <a:ea typeface="微软雅黑" pitchFamily="34" charset="-122"/>
          <a:cs typeface="微软雅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500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500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500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500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83763" algn="l" rtl="0" eaLnBrk="0" fontAlgn="base" hangingPunct="0">
        <a:spcBef>
          <a:spcPct val="0"/>
        </a:spcBef>
        <a:spcAft>
          <a:spcPct val="0"/>
        </a:spcAft>
        <a:defRPr sz="2539">
          <a:solidFill>
            <a:schemeClr val="tx1"/>
          </a:solidFill>
          <a:latin typeface="Calibri" pitchFamily="34" charset="0"/>
          <a:ea typeface="黑体" pitchFamily="2" charset="-122"/>
        </a:defRPr>
      </a:lvl6pPr>
      <a:lvl7pPr marL="967527" algn="l" rtl="0" eaLnBrk="0" fontAlgn="base" hangingPunct="0">
        <a:spcBef>
          <a:spcPct val="0"/>
        </a:spcBef>
        <a:spcAft>
          <a:spcPct val="0"/>
        </a:spcAft>
        <a:defRPr sz="2539">
          <a:solidFill>
            <a:schemeClr val="tx1"/>
          </a:solidFill>
          <a:latin typeface="Calibri" pitchFamily="34" charset="0"/>
          <a:ea typeface="黑体" pitchFamily="2" charset="-122"/>
        </a:defRPr>
      </a:lvl7pPr>
      <a:lvl8pPr marL="1451290" algn="l" rtl="0" eaLnBrk="0" fontAlgn="base" hangingPunct="0">
        <a:spcBef>
          <a:spcPct val="0"/>
        </a:spcBef>
        <a:spcAft>
          <a:spcPct val="0"/>
        </a:spcAft>
        <a:defRPr sz="2539">
          <a:solidFill>
            <a:schemeClr val="tx1"/>
          </a:solidFill>
          <a:latin typeface="Calibri" pitchFamily="34" charset="0"/>
          <a:ea typeface="黑体" pitchFamily="2" charset="-122"/>
        </a:defRPr>
      </a:lvl8pPr>
      <a:lvl9pPr marL="1935053" algn="l" rtl="0" eaLnBrk="0" fontAlgn="base" hangingPunct="0">
        <a:spcBef>
          <a:spcPct val="0"/>
        </a:spcBef>
        <a:spcAft>
          <a:spcPct val="0"/>
        </a:spcAft>
        <a:defRPr sz="2539">
          <a:solidFill>
            <a:schemeClr val="tx1"/>
          </a:solidFill>
          <a:latin typeface="Calibri" pitchFamily="34" charset="0"/>
          <a:ea typeface="黑体" pitchFamily="2" charset="-122"/>
        </a:defRPr>
      </a:lvl9pPr>
    </p:titleStyle>
    <p:bodyStyle>
      <a:lvl1pPr marL="361950" indent="-3619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anose="05000000000000000000" pitchFamily="2" charset="2"/>
        <a:buChar char="n"/>
        <a:defRPr kumimoji="1" sz="2100">
          <a:solidFill>
            <a:schemeClr val="tx1"/>
          </a:solidFill>
          <a:latin typeface="+mn-lt"/>
          <a:ea typeface="+mn-ea"/>
          <a:cs typeface="宋体" charset="0"/>
        </a:defRPr>
      </a:lvl1pPr>
      <a:lvl2pPr marL="785813" indent="-3016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900">
          <a:solidFill>
            <a:schemeClr val="tx1"/>
          </a:solidFill>
          <a:latin typeface="+mn-lt"/>
          <a:ea typeface="+mn-ea"/>
        </a:defRPr>
      </a:lvl2pPr>
      <a:lvl3pPr marL="1208088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500">
          <a:solidFill>
            <a:schemeClr val="tx1"/>
          </a:solidFill>
          <a:latin typeface="+mn-lt"/>
          <a:ea typeface="+mn-ea"/>
        </a:defRPr>
      </a:lvl3pPr>
      <a:lvl4pPr marL="169227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100">
          <a:solidFill>
            <a:schemeClr val="tx1"/>
          </a:solidFill>
          <a:latin typeface="+mn-lt"/>
          <a:ea typeface="+mn-ea"/>
        </a:defRPr>
      </a:lvl4pPr>
      <a:lvl5pPr marL="2176463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100">
          <a:solidFill>
            <a:schemeClr val="tx1"/>
          </a:solidFill>
          <a:latin typeface="+mn-lt"/>
          <a:ea typeface="+mn-ea"/>
        </a:defRPr>
      </a:lvl5pPr>
      <a:lvl6pPr marL="2660698" indent="-24188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16">
          <a:solidFill>
            <a:schemeClr val="tx1"/>
          </a:solidFill>
          <a:latin typeface="+mn-lt"/>
          <a:ea typeface="+mn-ea"/>
        </a:defRPr>
      </a:lvl6pPr>
      <a:lvl7pPr marL="3144462" indent="-24188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16">
          <a:solidFill>
            <a:schemeClr val="tx1"/>
          </a:solidFill>
          <a:latin typeface="+mn-lt"/>
          <a:ea typeface="+mn-ea"/>
        </a:defRPr>
      </a:lvl7pPr>
      <a:lvl8pPr marL="3628225" indent="-24188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16">
          <a:solidFill>
            <a:schemeClr val="tx1"/>
          </a:solidFill>
          <a:latin typeface="+mn-lt"/>
          <a:ea typeface="+mn-ea"/>
        </a:defRPr>
      </a:lvl8pPr>
      <a:lvl9pPr marL="4111988" indent="-24188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16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76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52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29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05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881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258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34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10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37.png"/><Relationship Id="rId7" Type="http://schemas.openxmlformats.org/officeDocument/2006/relationships/image" Target="../media/image38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3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3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39.bin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5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5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54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4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image" Target="../media/image64.png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63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5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oleObject" Target="../embeddings/oleObject54.bin"/><Relationship Id="rId7" Type="http://schemas.openxmlformats.org/officeDocument/2006/relationships/image" Target="../media/image6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66.png"/><Relationship Id="rId4" Type="http://schemas.openxmlformats.org/officeDocument/2006/relationships/image" Target="../media/image6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image" Target="../media/image73.wmf"/><Relationship Id="rId5" Type="http://schemas.openxmlformats.org/officeDocument/2006/relationships/oleObject" Target="../embeddings/oleObject57.bin"/><Relationship Id="rId10" Type="http://schemas.openxmlformats.org/officeDocument/2006/relationships/oleObject" Target="../embeddings/oleObject59.bin"/><Relationship Id="rId4" Type="http://schemas.openxmlformats.org/officeDocument/2006/relationships/image" Target="../media/image69.wmf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7" Type="http://schemas.openxmlformats.org/officeDocument/2006/relationships/image" Target="../media/image7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72.png"/><Relationship Id="rId4" Type="http://schemas.openxmlformats.org/officeDocument/2006/relationships/image" Target="../media/image7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oleObject" Target="../embeddings/oleObject62.bin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7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8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7" Type="http://schemas.openxmlformats.org/officeDocument/2006/relationships/image" Target="../media/image85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6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image" Target="../media/image89.wmf"/><Relationship Id="rId7" Type="http://schemas.openxmlformats.org/officeDocument/2006/relationships/image" Target="../media/image91.w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9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5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wmf"/><Relationship Id="rId4" Type="http://schemas.openxmlformats.org/officeDocument/2006/relationships/oleObject" Target="../embeddings/oleObject80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1.wmf"/><Relationship Id="rId12" Type="http://schemas.openxmlformats.org/officeDocument/2006/relationships/oleObject" Target="../embeddings/oleObject86.bin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103.wmf"/><Relationship Id="rId5" Type="http://schemas.openxmlformats.org/officeDocument/2006/relationships/image" Target="../media/image100.wmf"/><Relationship Id="rId10" Type="http://schemas.openxmlformats.org/officeDocument/2006/relationships/oleObject" Target="../embeddings/oleObject85.bin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0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image" Target="../media/image105.wmf"/><Relationship Id="rId7" Type="http://schemas.openxmlformats.org/officeDocument/2006/relationships/image" Target="../media/image107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106.wmf"/><Relationship Id="rId10" Type="http://schemas.openxmlformats.org/officeDocument/2006/relationships/image" Target="../media/image109.png"/><Relationship Id="rId4" Type="http://schemas.openxmlformats.org/officeDocument/2006/relationships/oleObject" Target="../embeddings/oleObject88.bin"/><Relationship Id="rId9" Type="http://schemas.openxmlformats.org/officeDocument/2006/relationships/image" Target="../media/image10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3" Type="http://schemas.openxmlformats.org/officeDocument/2006/relationships/image" Target="../media/image112.wmf"/><Relationship Id="rId7" Type="http://schemas.openxmlformats.org/officeDocument/2006/relationships/image" Target="../media/image114.wmf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93.bin"/><Relationship Id="rId9" Type="http://schemas.openxmlformats.org/officeDocument/2006/relationships/image" Target="../media/image11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9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9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oleObject" Target="../embeddings/oleObject9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99.bin"/><Relationship Id="rId4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22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wmf"/><Relationship Id="rId11" Type="http://schemas.openxmlformats.org/officeDocument/2006/relationships/image" Target="../media/image15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4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10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25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image" Target="../media/image133.wmf"/><Relationship Id="rId18" Type="http://schemas.openxmlformats.org/officeDocument/2006/relationships/oleObject" Target="../embeddings/oleObject114.bin"/><Relationship Id="rId26" Type="http://schemas.openxmlformats.org/officeDocument/2006/relationships/oleObject" Target="../embeddings/oleObject118.bin"/><Relationship Id="rId3" Type="http://schemas.openxmlformats.org/officeDocument/2006/relationships/image" Target="../media/image128.wmf"/><Relationship Id="rId21" Type="http://schemas.openxmlformats.org/officeDocument/2006/relationships/image" Target="../media/image137.wmf"/><Relationship Id="rId7" Type="http://schemas.openxmlformats.org/officeDocument/2006/relationships/image" Target="../media/image130.emf"/><Relationship Id="rId12" Type="http://schemas.openxmlformats.org/officeDocument/2006/relationships/oleObject" Target="../embeddings/oleObject111.bin"/><Relationship Id="rId17" Type="http://schemas.openxmlformats.org/officeDocument/2006/relationships/image" Target="../media/image135.emf"/><Relationship Id="rId25" Type="http://schemas.openxmlformats.org/officeDocument/2006/relationships/image" Target="../media/image139.wmf"/><Relationship Id="rId2" Type="http://schemas.openxmlformats.org/officeDocument/2006/relationships/oleObject" Target="../embeddings/oleObject106.bin"/><Relationship Id="rId16" Type="http://schemas.openxmlformats.org/officeDocument/2006/relationships/oleObject" Target="../embeddings/oleObject113.bin"/><Relationship Id="rId20" Type="http://schemas.openxmlformats.org/officeDocument/2006/relationships/oleObject" Target="../embeddings/oleObject115.bin"/><Relationship Id="rId29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132.emf"/><Relationship Id="rId24" Type="http://schemas.openxmlformats.org/officeDocument/2006/relationships/oleObject" Target="../embeddings/oleObject117.bin"/><Relationship Id="rId5" Type="http://schemas.openxmlformats.org/officeDocument/2006/relationships/image" Target="../media/image129.emf"/><Relationship Id="rId15" Type="http://schemas.openxmlformats.org/officeDocument/2006/relationships/image" Target="../media/image134.emf"/><Relationship Id="rId23" Type="http://schemas.openxmlformats.org/officeDocument/2006/relationships/image" Target="../media/image138.wmf"/><Relationship Id="rId28" Type="http://schemas.openxmlformats.org/officeDocument/2006/relationships/oleObject" Target="../embeddings/oleObject119.bin"/><Relationship Id="rId10" Type="http://schemas.openxmlformats.org/officeDocument/2006/relationships/oleObject" Target="../embeddings/oleObject110.bin"/><Relationship Id="rId19" Type="http://schemas.openxmlformats.org/officeDocument/2006/relationships/image" Target="../media/image136.emf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131.emf"/><Relationship Id="rId14" Type="http://schemas.openxmlformats.org/officeDocument/2006/relationships/oleObject" Target="../embeddings/oleObject112.bin"/><Relationship Id="rId22" Type="http://schemas.openxmlformats.org/officeDocument/2006/relationships/oleObject" Target="../embeddings/oleObject116.bin"/><Relationship Id="rId27" Type="http://schemas.openxmlformats.org/officeDocument/2006/relationships/image" Target="../media/image140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rf4y1H7Ra/?spm_id_from=333.337.search-card.all.click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13" Type="http://schemas.openxmlformats.org/officeDocument/2006/relationships/oleObject" Target="../embeddings/oleObject125.bin"/><Relationship Id="rId18" Type="http://schemas.openxmlformats.org/officeDocument/2006/relationships/image" Target="../media/image151.wmf"/><Relationship Id="rId3" Type="http://schemas.openxmlformats.org/officeDocument/2006/relationships/image" Target="../media/image144.wmf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48.wmf"/><Relationship Id="rId17" Type="http://schemas.openxmlformats.org/officeDocument/2006/relationships/oleObject" Target="../embeddings/oleObject127.bin"/><Relationship Id="rId2" Type="http://schemas.openxmlformats.org/officeDocument/2006/relationships/oleObject" Target="../embeddings/oleObject120.bin"/><Relationship Id="rId16" Type="http://schemas.openxmlformats.org/officeDocument/2006/relationships/image" Target="../media/image150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oleObject" Target="../embeddings/oleObject124.bin"/><Relationship Id="rId5" Type="http://schemas.openxmlformats.org/officeDocument/2006/relationships/image" Target="../media/image145.wmf"/><Relationship Id="rId15" Type="http://schemas.openxmlformats.org/officeDocument/2006/relationships/oleObject" Target="../embeddings/oleObject126.bin"/><Relationship Id="rId10" Type="http://schemas.openxmlformats.org/officeDocument/2006/relationships/image" Target="../media/image147.wmf"/><Relationship Id="rId19" Type="http://schemas.openxmlformats.org/officeDocument/2006/relationships/oleObject" Target="../embeddings/oleObject128.bin"/><Relationship Id="rId4" Type="http://schemas.openxmlformats.org/officeDocument/2006/relationships/oleObject" Target="../embeddings/oleObject121.bin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14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.bin"/><Relationship Id="rId13" Type="http://schemas.openxmlformats.org/officeDocument/2006/relationships/image" Target="../media/image157.wmf"/><Relationship Id="rId18" Type="http://schemas.openxmlformats.org/officeDocument/2006/relationships/image" Target="../media/image159.png"/><Relationship Id="rId3" Type="http://schemas.openxmlformats.org/officeDocument/2006/relationships/image" Target="../media/image152.emf"/><Relationship Id="rId7" Type="http://schemas.openxmlformats.org/officeDocument/2006/relationships/image" Target="../media/image154.wmf"/><Relationship Id="rId12" Type="http://schemas.openxmlformats.org/officeDocument/2006/relationships/oleObject" Target="../embeddings/oleObject134.bin"/><Relationship Id="rId17" Type="http://schemas.openxmlformats.org/officeDocument/2006/relationships/image" Target="../media/image118.wmf"/><Relationship Id="rId2" Type="http://schemas.openxmlformats.org/officeDocument/2006/relationships/oleObject" Target="../embeddings/oleObject129.bin"/><Relationship Id="rId16" Type="http://schemas.openxmlformats.org/officeDocument/2006/relationships/oleObject" Target="../embeddings/oleObject13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1.bin"/><Relationship Id="rId11" Type="http://schemas.openxmlformats.org/officeDocument/2006/relationships/image" Target="../media/image156.wmf"/><Relationship Id="rId5" Type="http://schemas.openxmlformats.org/officeDocument/2006/relationships/image" Target="../media/image153.wmf"/><Relationship Id="rId15" Type="http://schemas.openxmlformats.org/officeDocument/2006/relationships/image" Target="../media/image158.emf"/><Relationship Id="rId10" Type="http://schemas.openxmlformats.org/officeDocument/2006/relationships/oleObject" Target="../embeddings/oleObject133.bin"/><Relationship Id="rId4" Type="http://schemas.openxmlformats.org/officeDocument/2006/relationships/oleObject" Target="../embeddings/oleObject130.bin"/><Relationship Id="rId9" Type="http://schemas.openxmlformats.org/officeDocument/2006/relationships/image" Target="../media/image155.wmf"/><Relationship Id="rId14" Type="http://schemas.openxmlformats.org/officeDocument/2006/relationships/oleObject" Target="../embeddings/oleObject135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13" Type="http://schemas.openxmlformats.org/officeDocument/2006/relationships/image" Target="../media/image165.emf"/><Relationship Id="rId18" Type="http://schemas.openxmlformats.org/officeDocument/2006/relationships/oleObject" Target="../embeddings/oleObject145.bin"/><Relationship Id="rId26" Type="http://schemas.openxmlformats.org/officeDocument/2006/relationships/oleObject" Target="../embeddings/oleObject149.bin"/><Relationship Id="rId3" Type="http://schemas.openxmlformats.org/officeDocument/2006/relationships/image" Target="../media/image160.wmf"/><Relationship Id="rId21" Type="http://schemas.openxmlformats.org/officeDocument/2006/relationships/image" Target="../media/image169.emf"/><Relationship Id="rId7" Type="http://schemas.openxmlformats.org/officeDocument/2006/relationships/image" Target="../media/image162.wmf"/><Relationship Id="rId12" Type="http://schemas.openxmlformats.org/officeDocument/2006/relationships/oleObject" Target="../embeddings/oleObject142.bin"/><Relationship Id="rId17" Type="http://schemas.openxmlformats.org/officeDocument/2006/relationships/image" Target="../media/image167.emf"/><Relationship Id="rId25" Type="http://schemas.openxmlformats.org/officeDocument/2006/relationships/image" Target="../media/image171.emf"/><Relationship Id="rId2" Type="http://schemas.openxmlformats.org/officeDocument/2006/relationships/oleObject" Target="../embeddings/oleObject137.bin"/><Relationship Id="rId16" Type="http://schemas.openxmlformats.org/officeDocument/2006/relationships/oleObject" Target="../embeddings/oleObject144.bin"/><Relationship Id="rId20" Type="http://schemas.openxmlformats.org/officeDocument/2006/relationships/oleObject" Target="../embeddings/oleObject146.bin"/><Relationship Id="rId29" Type="http://schemas.openxmlformats.org/officeDocument/2006/relationships/image" Target="../media/image173.emf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39.bin"/><Relationship Id="rId11" Type="http://schemas.openxmlformats.org/officeDocument/2006/relationships/image" Target="../media/image164.wmf"/><Relationship Id="rId24" Type="http://schemas.openxmlformats.org/officeDocument/2006/relationships/oleObject" Target="../embeddings/oleObject148.bin"/><Relationship Id="rId5" Type="http://schemas.openxmlformats.org/officeDocument/2006/relationships/image" Target="../media/image161.wmf"/><Relationship Id="rId15" Type="http://schemas.openxmlformats.org/officeDocument/2006/relationships/image" Target="../media/image166.emf"/><Relationship Id="rId23" Type="http://schemas.openxmlformats.org/officeDocument/2006/relationships/image" Target="../media/image170.emf"/><Relationship Id="rId28" Type="http://schemas.openxmlformats.org/officeDocument/2006/relationships/oleObject" Target="../embeddings/oleObject150.bin"/><Relationship Id="rId10" Type="http://schemas.openxmlformats.org/officeDocument/2006/relationships/oleObject" Target="../embeddings/oleObject141.bin"/><Relationship Id="rId19" Type="http://schemas.openxmlformats.org/officeDocument/2006/relationships/image" Target="../media/image168.emf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163.wmf"/><Relationship Id="rId14" Type="http://schemas.openxmlformats.org/officeDocument/2006/relationships/oleObject" Target="../embeddings/oleObject143.bin"/><Relationship Id="rId22" Type="http://schemas.openxmlformats.org/officeDocument/2006/relationships/oleObject" Target="../embeddings/oleObject147.bin"/><Relationship Id="rId27" Type="http://schemas.openxmlformats.org/officeDocument/2006/relationships/image" Target="../media/image172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4.bin"/><Relationship Id="rId3" Type="http://schemas.openxmlformats.org/officeDocument/2006/relationships/image" Target="../media/image174.wmf"/><Relationship Id="rId7" Type="http://schemas.openxmlformats.org/officeDocument/2006/relationships/image" Target="../media/image176.wmf"/><Relationship Id="rId12" Type="http://schemas.openxmlformats.org/officeDocument/2006/relationships/image" Target="../media/image179.jpeg"/><Relationship Id="rId2" Type="http://schemas.openxmlformats.org/officeDocument/2006/relationships/oleObject" Target="../embeddings/oleObject15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53.bin"/><Relationship Id="rId11" Type="http://schemas.openxmlformats.org/officeDocument/2006/relationships/image" Target="../media/image178.wmf"/><Relationship Id="rId5" Type="http://schemas.openxmlformats.org/officeDocument/2006/relationships/image" Target="../media/image175.wmf"/><Relationship Id="rId10" Type="http://schemas.openxmlformats.org/officeDocument/2006/relationships/oleObject" Target="../embeddings/oleObject155.bin"/><Relationship Id="rId4" Type="http://schemas.openxmlformats.org/officeDocument/2006/relationships/oleObject" Target="../embeddings/oleObject152.bin"/><Relationship Id="rId9" Type="http://schemas.openxmlformats.org/officeDocument/2006/relationships/image" Target="../media/image17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1.png"/><Relationship Id="rId7" Type="http://schemas.openxmlformats.org/officeDocument/2006/relationships/image" Target="../media/image182.w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57.bin"/><Relationship Id="rId5" Type="http://schemas.openxmlformats.org/officeDocument/2006/relationships/image" Target="../media/image174.wmf"/><Relationship Id="rId4" Type="http://schemas.openxmlformats.org/officeDocument/2006/relationships/oleObject" Target="../embeddings/oleObject156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85.png"/><Relationship Id="rId7" Type="http://schemas.openxmlformats.org/officeDocument/2006/relationships/image" Target="../media/image16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86.png"/><Relationship Id="rId9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4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158.bin"/><Relationship Id="rId7" Type="http://schemas.openxmlformats.org/officeDocument/2006/relationships/oleObject" Target="../embeddings/oleObject160.bin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159.bin"/><Relationship Id="rId4" Type="http://schemas.openxmlformats.org/officeDocument/2006/relationships/image" Target="../media/image160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4.bin"/><Relationship Id="rId13" Type="http://schemas.openxmlformats.org/officeDocument/2006/relationships/oleObject" Target="../embeddings/oleObject166.bin"/><Relationship Id="rId3" Type="http://schemas.openxmlformats.org/officeDocument/2006/relationships/image" Target="../media/image189.emf"/><Relationship Id="rId7" Type="http://schemas.openxmlformats.org/officeDocument/2006/relationships/image" Target="../media/image191.emf"/><Relationship Id="rId12" Type="http://schemas.openxmlformats.org/officeDocument/2006/relationships/image" Target="../media/image194.wmf"/><Relationship Id="rId2" Type="http://schemas.openxmlformats.org/officeDocument/2006/relationships/oleObject" Target="../embeddings/oleObject161.bin"/><Relationship Id="rId16" Type="http://schemas.openxmlformats.org/officeDocument/2006/relationships/image" Target="../media/image173.emf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63.bin"/><Relationship Id="rId11" Type="http://schemas.openxmlformats.org/officeDocument/2006/relationships/oleObject" Target="../embeddings/oleObject165.bin"/><Relationship Id="rId5" Type="http://schemas.openxmlformats.org/officeDocument/2006/relationships/image" Target="../media/image190.emf"/><Relationship Id="rId15" Type="http://schemas.openxmlformats.org/officeDocument/2006/relationships/oleObject" Target="../embeddings/oleObject167.bin"/><Relationship Id="rId10" Type="http://schemas.openxmlformats.org/officeDocument/2006/relationships/image" Target="../media/image193.png"/><Relationship Id="rId4" Type="http://schemas.openxmlformats.org/officeDocument/2006/relationships/oleObject" Target="../embeddings/oleObject162.bin"/><Relationship Id="rId9" Type="http://schemas.openxmlformats.org/officeDocument/2006/relationships/image" Target="../media/image192.emf"/><Relationship Id="rId14" Type="http://schemas.openxmlformats.org/officeDocument/2006/relationships/image" Target="../media/image188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3.wmf"/><Relationship Id="rId3" Type="http://schemas.openxmlformats.org/officeDocument/2006/relationships/image" Target="../media/image28.png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23.bin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2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4">
            <a:extLst>
              <a:ext uri="{FF2B5EF4-FFF2-40B4-BE49-F238E27FC236}">
                <a16:creationId xmlns:a16="http://schemas.microsoft.com/office/drawing/2014/main" id="{88480C28-16FB-4519-4834-12BD8BD52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5" y="2420938"/>
            <a:ext cx="7067550" cy="692150"/>
          </a:xfrm>
        </p:spPr>
        <p:txBody>
          <a:bodyPr/>
          <a:lstStyle/>
          <a:p>
            <a:r>
              <a:rPr lang="zh-CN" altLang="en-US" b="0">
                <a:cs typeface="Times New Roman" panose="02020603050405020304" pitchFamily="18" charset="0"/>
              </a:rPr>
              <a:t>数 值 分 析：复习</a:t>
            </a:r>
          </a:p>
        </p:txBody>
      </p:sp>
      <p:sp>
        <p:nvSpPr>
          <p:cNvPr id="7171" name="文本框 2">
            <a:extLst>
              <a:ext uri="{FF2B5EF4-FFF2-40B4-BE49-F238E27FC236}">
                <a16:creationId xmlns:a16="http://schemas.microsoft.com/office/drawing/2014/main" id="{1D6D48F7-CF18-814A-0035-B9EA312FF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4873625"/>
            <a:ext cx="1951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D59673A-417A-4E81-8202-257702CE9DF3}" type="datetime5">
              <a:rPr kumimoji="0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2024/4/22</a:t>
            </a:fld>
            <a:endParaRPr kumimoji="0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2">
            <a:extLst>
              <a:ext uri="{FF2B5EF4-FFF2-40B4-BE49-F238E27FC236}">
                <a16:creationId xmlns:a16="http://schemas.microsoft.com/office/drawing/2014/main" id="{73B4CBD3-934D-DC3A-B9E5-FAC3726C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2.4.1 </a:t>
            </a:r>
            <a:r>
              <a:rPr lang="zh-CN" altLang="en-US"/>
              <a:t>差商及其性质</a:t>
            </a:r>
          </a:p>
        </p:txBody>
      </p:sp>
      <p:sp>
        <p:nvSpPr>
          <p:cNvPr id="20483" name="内容占位符 1">
            <a:extLst>
              <a:ext uri="{FF2B5EF4-FFF2-40B4-BE49-F238E27FC236}">
                <a16:creationId xmlns:a16="http://schemas.microsoft.com/office/drawing/2014/main" id="{364DF580-B676-CC2B-883D-A2AEE1B8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754188"/>
            <a:ext cx="11107737" cy="4370387"/>
          </a:xfrm>
        </p:spPr>
        <p:txBody>
          <a:bodyPr/>
          <a:lstStyle/>
          <a:p>
            <a:pPr marL="361950" indent="-361950"/>
            <a:endParaRPr lang="zh-CN" altLang="en-US"/>
          </a:p>
        </p:txBody>
      </p:sp>
      <p:sp>
        <p:nvSpPr>
          <p:cNvPr id="20484" name="内容占位符 3">
            <a:extLst>
              <a:ext uri="{FF2B5EF4-FFF2-40B4-BE49-F238E27FC236}">
                <a16:creationId xmlns:a16="http://schemas.microsoft.com/office/drawing/2014/main" id="{95CA73EC-D588-DDA8-F73A-08CD1E12E54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5588" y="1071563"/>
            <a:ext cx="11107737" cy="427037"/>
          </a:xfrm>
        </p:spPr>
        <p:txBody>
          <a:bodyPr/>
          <a:lstStyle/>
          <a:p>
            <a:r>
              <a:rPr sz="2400" b="1"/>
              <a:t>差商表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D8B8A3-3AEB-B68A-89F0-CD03F27EF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174" t="38770" r="44090" b="22453"/>
          <a:stretch/>
        </p:blipFill>
        <p:spPr bwMode="auto">
          <a:xfrm>
            <a:off x="1019062" y="1754189"/>
            <a:ext cx="10322038" cy="437038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2">
            <a:extLst>
              <a:ext uri="{FF2B5EF4-FFF2-40B4-BE49-F238E27FC236}">
                <a16:creationId xmlns:a16="http://schemas.microsoft.com/office/drawing/2014/main" id="{2E4BAEA4-4542-D40D-38E5-0B290BDA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2.4.1 </a:t>
            </a:r>
            <a:r>
              <a:rPr lang="zh-CN" altLang="en-US"/>
              <a:t>差商及其性质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F670000E-1B1D-9A6F-20F0-4AAFC220CADF}"/>
              </a:ext>
            </a:extLst>
          </p:cNvPr>
          <p:cNvSpPr txBox="1">
            <a:spLocks/>
          </p:cNvSpPr>
          <p:nvPr/>
        </p:nvSpPr>
        <p:spPr bwMode="auto">
          <a:xfrm>
            <a:off x="357188" y="1042988"/>
            <a:ext cx="11107737" cy="4270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sz="2400" kern="0">
                <a:solidFill>
                  <a:srgbClr val="0000CC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kern="0">
                <a:solidFill>
                  <a:srgbClr val="0000CC"/>
                </a:solidFill>
              </a:rPr>
              <a:t>2.8</a:t>
            </a:r>
            <a:r>
              <a:rPr sz="2400" kern="0">
                <a:solidFill>
                  <a:srgbClr val="0000CC"/>
                </a:solidFill>
                <a:latin typeface="Times New Roman" panose="02020603050405020304" pitchFamily="18" charset="0"/>
              </a:rPr>
              <a:t> 已知</a:t>
            </a:r>
            <a:r>
              <a:rPr lang="en-US" altLang="zh-CN" sz="2400" i="1" kern="0">
                <a:solidFill>
                  <a:srgbClr val="0000CC"/>
                </a:solidFill>
                <a:latin typeface="Times New Roman" panose="02020603050405020304" pitchFamily="18" charset="0"/>
              </a:rPr>
              <a:t>y </a:t>
            </a:r>
            <a:r>
              <a:rPr lang="en-US" altLang="zh-CN" sz="2400" kern="0">
                <a:solidFill>
                  <a:srgbClr val="0000CC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400" i="1" kern="0">
                <a:solidFill>
                  <a:srgbClr val="0000CC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kern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kern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kern="0">
                <a:solidFill>
                  <a:srgbClr val="0000CC"/>
                </a:solidFill>
                <a:latin typeface="Times New Roman" panose="02020603050405020304" pitchFamily="18" charset="0"/>
              </a:rPr>
              <a:t>) </a:t>
            </a:r>
            <a:r>
              <a:rPr sz="2400" kern="0">
                <a:solidFill>
                  <a:srgbClr val="0000CC"/>
                </a:solidFill>
                <a:latin typeface="Times New Roman" panose="02020603050405020304" pitchFamily="18" charset="0"/>
              </a:rPr>
              <a:t>的函数值表如下</a:t>
            </a:r>
            <a:r>
              <a:rPr lang="en-US" altLang="zh-CN" sz="2400" kern="0">
                <a:solidFill>
                  <a:srgbClr val="0000CC"/>
                </a:solidFill>
                <a:latin typeface="Times New Roman" panose="02020603050405020304" pitchFamily="18" charset="0"/>
              </a:rPr>
              <a:t>, </a:t>
            </a:r>
            <a:r>
              <a:rPr sz="2400" kern="0">
                <a:solidFill>
                  <a:srgbClr val="0000CC"/>
                </a:solidFill>
                <a:latin typeface="Times New Roman" panose="02020603050405020304" pitchFamily="18" charset="0"/>
              </a:rPr>
              <a:t>试计算其各阶差商。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B09778-B323-2BCB-567A-0A4A48D6FE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3207" y="1619022"/>
            <a:ext cx="4680677" cy="10266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B4FD8D-C3C6-B5E2-0372-53D315A6E9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154" t="59924" r="50000" b="8198"/>
          <a:stretch/>
        </p:blipFill>
        <p:spPr>
          <a:xfrm>
            <a:off x="773207" y="2932683"/>
            <a:ext cx="6431915" cy="2691829"/>
          </a:xfrm>
          <a:prstGeom prst="rect">
            <a:avLst/>
          </a:prstGeom>
        </p:spPr>
      </p:pic>
      <p:graphicFrame>
        <p:nvGraphicFramePr>
          <p:cNvPr id="8" name="对象 4">
            <a:extLst>
              <a:ext uri="{FF2B5EF4-FFF2-40B4-BE49-F238E27FC236}">
                <a16:creationId xmlns:a16="http://schemas.microsoft.com/office/drawing/2014/main" id="{0D776A3C-FC67-CF7F-34E0-0570AE87DD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83513" y="3835400"/>
          <a:ext cx="3017837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57500" imgH="838200" progId="Equation.DSMT4">
                  <p:embed/>
                </p:oleObj>
              </mc:Choice>
              <mc:Fallback>
                <p:oleObj name="Equation" r:id="rId4" imgW="2857500" imgH="838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3513" y="3835400"/>
                        <a:ext cx="3017837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6">
            <a:extLst>
              <a:ext uri="{FF2B5EF4-FFF2-40B4-BE49-F238E27FC236}">
                <a16:creationId xmlns:a16="http://schemas.microsoft.com/office/drawing/2014/main" id="{25235931-9CE4-BE62-20C4-B86FD00AAF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83513" y="2651125"/>
          <a:ext cx="419893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22700" imgH="800100" progId="Equation.DSMT4">
                  <p:embed/>
                </p:oleObj>
              </mc:Choice>
              <mc:Fallback>
                <p:oleObj name="Equation" r:id="rId6" imgW="3822700" imgH="8001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3513" y="2651125"/>
                        <a:ext cx="4198937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11">
            <a:extLst>
              <a:ext uri="{FF2B5EF4-FFF2-40B4-BE49-F238E27FC236}">
                <a16:creationId xmlns:a16="http://schemas.microsoft.com/office/drawing/2014/main" id="{30A8C9F6-E9F6-F105-71C8-EF2F6A99C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8963" y="1628775"/>
          <a:ext cx="50434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737100" imgH="800100" progId="Equation.DSMT4">
                  <p:embed/>
                </p:oleObj>
              </mc:Choice>
              <mc:Fallback>
                <p:oleObj name="Equation" r:id="rId8" imgW="4737100" imgH="8001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8963" y="1628775"/>
                        <a:ext cx="5043487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CCFB764-8F06-6908-D7D8-57119D1B42EB}"/>
              </a:ext>
            </a:extLst>
          </p:cNvPr>
          <p:cNvGraphicFramePr>
            <a:graphicFrameLocks noGrp="1"/>
          </p:cNvGraphicFramePr>
          <p:nvPr/>
        </p:nvGraphicFramePr>
        <p:xfrm>
          <a:off x="334963" y="3921125"/>
          <a:ext cx="438150" cy="1647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19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9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299" marR="91299" marT="45722" marB="4572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9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9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299" marR="91299" marT="45722" marB="4572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9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9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299" marR="91299" marT="45722" marB="4572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9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9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299" marR="91299" marT="45722" marB="4572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FA7E00-72C6-2331-5E68-7A7782B38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651000"/>
            <a:ext cx="11107737" cy="920750"/>
          </a:xfrm>
        </p:spPr>
        <p:txBody>
          <a:bodyPr/>
          <a:lstStyle/>
          <a:p>
            <a:pPr marL="361950" indent="-361950"/>
            <a:r>
              <a:rPr lang="zh-CN" altLang="en-US" sz="2400"/>
              <a:t>定积分的定义</a:t>
            </a:r>
          </a:p>
        </p:txBody>
      </p:sp>
      <p:sp>
        <p:nvSpPr>
          <p:cNvPr id="22531" name="标题 2">
            <a:extLst>
              <a:ext uri="{FF2B5EF4-FFF2-40B4-BE49-F238E27FC236}">
                <a16:creationId xmlns:a16="http://schemas.microsoft.com/office/drawing/2014/main" id="{79D51E30-D715-39D9-7AD0-28E0B06C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4.1.1 </a:t>
            </a:r>
            <a:r>
              <a:rPr lang="zh-CN" altLang="en-US"/>
              <a:t>数值求积的基本思想</a:t>
            </a:r>
          </a:p>
        </p:txBody>
      </p:sp>
      <p:sp>
        <p:nvSpPr>
          <p:cNvPr id="22532" name="内容占位符 3">
            <a:extLst>
              <a:ext uri="{FF2B5EF4-FFF2-40B4-BE49-F238E27FC236}">
                <a16:creationId xmlns:a16="http://schemas.microsoft.com/office/drawing/2014/main" id="{9EA7C176-ABC8-13CD-E9C6-E58C8855FFB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863" y="1138238"/>
            <a:ext cx="11107737" cy="427037"/>
          </a:xfrm>
        </p:spPr>
        <p:txBody>
          <a:bodyPr/>
          <a:lstStyle/>
          <a:p>
            <a:r>
              <a:rPr sz="2400" b="1"/>
              <a:t>数值积分的基本概念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77BE6-7554-5F57-6FE0-509436A40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5463" y="1630363"/>
          <a:ext cx="402590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65500" imgH="609600" progId="Equation.DSMT4">
                  <p:embed/>
                </p:oleObj>
              </mc:Choice>
              <mc:Fallback>
                <p:oleObj name="Equation" r:id="rId3" imgW="3365500" imgH="609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5463" y="1630363"/>
                        <a:ext cx="4025900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1">
            <a:extLst>
              <a:ext uri="{FF2B5EF4-FFF2-40B4-BE49-F238E27FC236}">
                <a16:creationId xmlns:a16="http://schemas.microsoft.com/office/drawing/2014/main" id="{E7CDBC8B-E2AD-99E1-26F5-8F2C0A023E1F}"/>
              </a:ext>
            </a:extLst>
          </p:cNvPr>
          <p:cNvSpPr txBox="1">
            <a:spLocks/>
          </p:cNvSpPr>
          <p:nvPr/>
        </p:nvSpPr>
        <p:spPr bwMode="auto">
          <a:xfrm>
            <a:off x="423863" y="2870200"/>
            <a:ext cx="2301875" cy="9207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z="2400" kern="0" dirty="0"/>
              <a:t>    </a:t>
            </a:r>
            <a:r>
              <a:rPr lang="zh-CN" altLang="en-US" sz="2400" kern="0" dirty="0">
                <a:solidFill>
                  <a:srgbClr val="0000CC"/>
                </a:solidFill>
              </a:rPr>
              <a:t>近似</a:t>
            </a:r>
            <a:r>
              <a:rPr lang="zh-CN" altLang="en-US" sz="2400" kern="0" dirty="0"/>
              <a:t>定积分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754FFAD-9DC5-FC87-D101-FD49B0C945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9713" y="1568450"/>
          <a:ext cx="22256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01800" imgH="609600" progId="Equation.DSMT4">
                  <p:embed/>
                </p:oleObj>
              </mc:Choice>
              <mc:Fallback>
                <p:oleObj name="Equation" r:id="rId5" imgW="1701800" imgH="6096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9713" y="1568450"/>
                        <a:ext cx="222567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40B4BA7-4896-F0F8-A153-385F9A9ACE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5463" y="2784475"/>
          <a:ext cx="46228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30600" imgH="609600" progId="Equation.DSMT4">
                  <p:embed/>
                </p:oleObj>
              </mc:Choice>
              <mc:Fallback>
                <p:oleObj name="Equation" r:id="rId7" imgW="3530600" imgH="6096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5463" y="2784475"/>
                        <a:ext cx="46228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63DFCAEC-A0E2-10F2-A9C8-CEC1A7E11CB5}"/>
              </a:ext>
            </a:extLst>
          </p:cNvPr>
          <p:cNvSpPr txBox="1">
            <a:spLocks/>
          </p:cNvSpPr>
          <p:nvPr/>
        </p:nvSpPr>
        <p:spPr bwMode="auto">
          <a:xfrm>
            <a:off x="7859713" y="2798763"/>
            <a:ext cx="3671887" cy="7905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z="2400" kern="0" dirty="0"/>
              <a:t>    </a:t>
            </a:r>
            <a:r>
              <a:rPr lang="zh-CN" altLang="en-US" sz="2400" kern="0" dirty="0">
                <a:solidFill>
                  <a:srgbClr val="0000CC"/>
                </a:solidFill>
              </a:rPr>
              <a:t>求积公式的一般形式</a:t>
            </a:r>
            <a:endParaRPr lang="zh-CN" altLang="en-US" sz="2400" kern="0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9BBC1B7-8E26-5636-6B3A-4E5EA7D350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4388" y="3748088"/>
          <a:ext cx="109791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39200" imgH="787400" progId="Equation.DSMT4">
                  <p:embed/>
                </p:oleObj>
              </mc:Choice>
              <mc:Fallback>
                <p:oleObj name="Equation" r:id="rId9" imgW="8839200" imgH="7874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8" y="3748088"/>
                        <a:ext cx="1097915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1">
            <a:extLst>
              <a:ext uri="{FF2B5EF4-FFF2-40B4-BE49-F238E27FC236}">
                <a16:creationId xmlns:a16="http://schemas.microsoft.com/office/drawing/2014/main" id="{459C9CFB-3F06-9577-756E-F9018608468E}"/>
              </a:ext>
            </a:extLst>
          </p:cNvPr>
          <p:cNvSpPr txBox="1">
            <a:spLocks/>
          </p:cNvSpPr>
          <p:nvPr/>
        </p:nvSpPr>
        <p:spPr bwMode="auto">
          <a:xfrm>
            <a:off x="8151813" y="2798763"/>
            <a:ext cx="3671887" cy="790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z="2400" kern="0" dirty="0"/>
              <a:t>    </a:t>
            </a:r>
            <a:r>
              <a:rPr lang="zh-CN" altLang="en-US" sz="2400" kern="0" dirty="0">
                <a:solidFill>
                  <a:srgbClr val="0000CC"/>
                </a:solidFill>
              </a:rPr>
              <a:t>机械求积公式</a:t>
            </a:r>
            <a:endParaRPr lang="zh-CN" altLang="en-US" sz="2400" kern="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E2A7C-2523-FFA8-8A4A-915382F30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4997450"/>
            <a:ext cx="7434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一个求积公式由它的求积节点和求积系数唯一确定。</a:t>
            </a:r>
            <a:endParaRPr lang="zh-CN" altLang="en-US" sz="24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  <p:bldP spid="10" grpId="0"/>
      <p:bldP spid="7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>
            <a:extLst>
              <a:ext uri="{FF2B5EF4-FFF2-40B4-BE49-F238E27FC236}">
                <a16:creationId xmlns:a16="http://schemas.microsoft.com/office/drawing/2014/main" id="{6F901D7B-4EB1-F85E-AFDC-5D0CAEA0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4.1.2 </a:t>
            </a:r>
            <a:r>
              <a:rPr lang="zh-CN" altLang="en-US"/>
              <a:t>代数精度的概念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ED3845-E674-4EFB-869A-806EE8D1123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0350" y="1003300"/>
            <a:ext cx="11671300" cy="10207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z="2400" b="1">
                <a:solidFill>
                  <a:srgbClr val="0000CC"/>
                </a:solidFill>
              </a:rPr>
              <a:t>定义</a:t>
            </a:r>
            <a:r>
              <a:rPr lang="en-US" altLang="zh-CN" sz="2400" b="1">
                <a:solidFill>
                  <a:srgbClr val="0000CC"/>
                </a:solidFill>
              </a:rPr>
              <a:t>4.1 </a:t>
            </a:r>
            <a:r>
              <a:rPr sz="2400"/>
              <a:t>如果</a:t>
            </a:r>
            <a:r>
              <a:rPr sz="2400">
                <a:solidFill>
                  <a:srgbClr val="0000CC"/>
                </a:solidFill>
              </a:rPr>
              <a:t>某个求积公式</a:t>
            </a:r>
            <a:r>
              <a:rPr sz="2400"/>
              <a:t>对于</a:t>
            </a:r>
            <a:r>
              <a:rPr sz="2400">
                <a:solidFill>
                  <a:srgbClr val="0000CC"/>
                </a:solidFill>
              </a:rPr>
              <a:t>次数不大于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m</a:t>
            </a:r>
            <a:r>
              <a:rPr sz="2400">
                <a:solidFill>
                  <a:srgbClr val="0000CC"/>
                </a:solidFill>
              </a:rPr>
              <a:t>的多项式</a:t>
            </a:r>
            <a:r>
              <a:rPr sz="2400"/>
              <a:t>均能</a:t>
            </a:r>
            <a:r>
              <a:rPr sz="2400">
                <a:solidFill>
                  <a:srgbClr val="0000CC"/>
                </a:solidFill>
              </a:rPr>
              <a:t>准确地成立</a:t>
            </a:r>
            <a:r>
              <a:rPr lang="en-US" altLang="zh-CN" sz="2400"/>
              <a:t>,</a:t>
            </a:r>
            <a:r>
              <a:rPr sz="2400"/>
              <a:t>但对于</a:t>
            </a:r>
            <a:r>
              <a:rPr lang="en-US" altLang="zh-CN" sz="2400" i="1">
                <a:latin typeface="Times New Roman" panose="02020603050405020304" pitchFamily="18" charset="0"/>
              </a:rPr>
              <a:t>m</a:t>
            </a:r>
            <a:r>
              <a:rPr lang="en-US" altLang="zh-CN" sz="2400"/>
              <a:t>+</a:t>
            </a:r>
            <a:r>
              <a:rPr lang="en-US" altLang="zh-CN" sz="2400">
                <a:latin typeface="Times New Roman" panose="02020603050405020304" pitchFamily="18" charset="0"/>
              </a:rPr>
              <a:t>1</a:t>
            </a:r>
            <a:r>
              <a:rPr sz="2400"/>
              <a:t>次多项式就不一定准确</a:t>
            </a:r>
            <a:r>
              <a:rPr lang="en-US" altLang="zh-CN" sz="2400"/>
              <a:t>,</a:t>
            </a:r>
            <a:r>
              <a:rPr sz="2400"/>
              <a:t>则称该</a:t>
            </a:r>
            <a:r>
              <a:rPr sz="2400" b="1">
                <a:solidFill>
                  <a:srgbClr val="0000CC"/>
                </a:solidFill>
              </a:rPr>
              <a:t>求积公式具有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</a:rPr>
              <a:t>m</a:t>
            </a:r>
            <a:r>
              <a:rPr sz="2400" b="1">
                <a:solidFill>
                  <a:srgbClr val="0000CC"/>
                </a:solidFill>
              </a:rPr>
              <a:t>次代数精度</a:t>
            </a:r>
            <a:r>
              <a:rPr sz="2400"/>
              <a:t>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85C4D5-8001-1A84-AB95-0BAB9688AE8D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2012950"/>
            <a:ext cx="11671300" cy="1128713"/>
            <a:chOff x="254876" y="2138889"/>
            <a:chExt cx="11671235" cy="1127569"/>
          </a:xfrm>
        </p:grpSpPr>
        <p:sp>
          <p:nvSpPr>
            <p:cNvPr id="5" name="内容占位符 3">
              <a:extLst>
                <a:ext uri="{FF2B5EF4-FFF2-40B4-BE49-F238E27FC236}">
                  <a16:creationId xmlns:a16="http://schemas.microsoft.com/office/drawing/2014/main" id="{2412366C-B980-0B45-5C58-F1F942F84E2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4876" y="2245144"/>
              <a:ext cx="11671235" cy="1021314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66"/>
                </a:buClr>
                <a:buFont typeface="Wingdings" panose="05000000000000000000" pitchFamily="2" charset="2"/>
                <a:buNone/>
                <a:defRPr kumimoji="1" lang="zh-CN" altLang="en-US" sz="2000" b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defRPr>
              </a:lvl1pPr>
              <a:lvl2pPr marL="785813" indent="-30162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208088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2275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176463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sz="2400" kern="0"/>
                <a:t>如果求积公式                                 具有</a:t>
              </a:r>
              <a:r>
                <a:rPr lang="en-US" altLang="zh-CN" sz="2400" i="1" kern="0">
                  <a:latin typeface="Times New Roman" panose="02020603050405020304" pitchFamily="18" charset="0"/>
                </a:rPr>
                <a:t>m</a:t>
              </a:r>
              <a:r>
                <a:rPr sz="2400" kern="0"/>
                <a:t>次代数精度，则只要令它对</a:t>
              </a:r>
              <a:r>
                <a:rPr lang="en-US" altLang="zh-CN" sz="2400" i="1" kern="0">
                  <a:latin typeface="Times New Roman" panose="02020603050405020304" pitchFamily="18" charset="0"/>
                </a:rPr>
                <a:t>f</a:t>
              </a:r>
              <a:r>
                <a:rPr lang="en-US" altLang="zh-CN" sz="2400" kern="0">
                  <a:latin typeface="Times New Roman" panose="02020603050405020304" pitchFamily="18" charset="0"/>
                </a:rPr>
                <a:t>(</a:t>
              </a:r>
              <a:r>
                <a:rPr lang="en-US" altLang="zh-CN" sz="2400" i="1" kern="0">
                  <a:latin typeface="Times New Roman" panose="02020603050405020304" pitchFamily="18" charset="0"/>
                </a:rPr>
                <a:t>x</a:t>
              </a:r>
              <a:r>
                <a:rPr lang="en-US" altLang="zh-CN" sz="2400" kern="0">
                  <a:latin typeface="Times New Roman" panose="02020603050405020304" pitchFamily="18" charset="0"/>
                </a:rPr>
                <a:t>)=1,</a:t>
              </a:r>
              <a:r>
                <a:rPr lang="en-US" altLang="zh-CN" sz="2400" i="1" kern="0">
                  <a:latin typeface="Times New Roman" panose="02020603050405020304" pitchFamily="18" charset="0"/>
                </a:rPr>
                <a:t>x</a:t>
              </a:r>
              <a:r>
                <a:rPr lang="en-US" altLang="zh-CN" sz="2400" kern="0">
                  <a:latin typeface="Times New Roman" panose="02020603050405020304" pitchFamily="18" charset="0"/>
                </a:rPr>
                <a:t>,</a:t>
              </a:r>
              <a:r>
                <a:rPr lang="en-US" altLang="zh-CN" sz="2400" i="1" kern="0">
                  <a:latin typeface="Times New Roman" panose="02020603050405020304" pitchFamily="18" charset="0"/>
                </a:rPr>
                <a:t>x</a:t>
              </a:r>
              <a:r>
                <a:rPr lang="en-US" altLang="zh-CN" sz="2400" kern="0" baseline="30000">
                  <a:latin typeface="Times New Roman" panose="02020603050405020304" pitchFamily="18" charset="0"/>
                </a:rPr>
                <a:t>2</a:t>
              </a:r>
              <a:r>
                <a:rPr lang="en-US" altLang="zh-CN" sz="2400" kern="0">
                  <a:latin typeface="Times New Roman" panose="02020603050405020304" pitchFamily="18" charset="0"/>
                </a:rPr>
                <a:t>,…,</a:t>
              </a:r>
              <a:r>
                <a:rPr lang="en-US" altLang="zh-CN" sz="2400" i="1" kern="0" err="1">
                  <a:latin typeface="Times New Roman" panose="02020603050405020304" pitchFamily="18" charset="0"/>
                </a:rPr>
                <a:t>x</a:t>
              </a:r>
              <a:r>
                <a:rPr lang="en-US" altLang="zh-CN" sz="2400" i="1" kern="0" baseline="30000" err="1">
                  <a:latin typeface="Times New Roman" panose="02020603050405020304" pitchFamily="18" charset="0"/>
                </a:rPr>
                <a:t>m</a:t>
              </a:r>
              <a:r>
                <a:rPr sz="2400" kern="0">
                  <a:latin typeface="Times New Roman" panose="02020603050405020304" pitchFamily="18" charset="0"/>
                </a:rPr>
                <a:t>                           </a:t>
              </a:r>
              <a:r>
                <a:rPr sz="2400" kern="0"/>
                <a:t>都准确成立，则：</a:t>
              </a:r>
            </a:p>
          </p:txBody>
        </p:sp>
        <p:graphicFrame>
          <p:nvGraphicFramePr>
            <p:cNvPr id="24585" name="对象 5">
              <a:extLst>
                <a:ext uri="{FF2B5EF4-FFF2-40B4-BE49-F238E27FC236}">
                  <a16:creationId xmlns:a16="http://schemas.microsoft.com/office/drawing/2014/main" id="{13586AC3-B598-4C6D-3930-F9AB6AAE72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94299" y="2138889"/>
            <a:ext cx="2951631" cy="775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413000" imgH="609600" progId="Equation.DSMT4">
                    <p:embed/>
                  </p:oleObj>
                </mc:Choice>
                <mc:Fallback>
                  <p:oleObj name="Equation" r:id="rId2" imgW="2413000" imgH="6096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4299" y="2138889"/>
                          <a:ext cx="2951631" cy="775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DD41FC4-F006-E25B-FC57-487D4DCC6D91}"/>
              </a:ext>
            </a:extLst>
          </p:cNvPr>
          <p:cNvGrpSpPr>
            <a:grpSpLocks/>
          </p:cNvGrpSpPr>
          <p:nvPr/>
        </p:nvGrpSpPr>
        <p:grpSpPr bwMode="auto">
          <a:xfrm>
            <a:off x="2619375" y="3305175"/>
            <a:ext cx="6243638" cy="3194050"/>
            <a:chOff x="1939924" y="3007624"/>
            <a:chExt cx="6242995" cy="3194240"/>
          </a:xfrm>
        </p:grpSpPr>
        <p:sp>
          <p:nvSpPr>
            <p:cNvPr id="24582" name="Text Box 3">
              <a:extLst>
                <a:ext uri="{FF2B5EF4-FFF2-40B4-BE49-F238E27FC236}">
                  <a16:creationId xmlns:a16="http://schemas.microsoft.com/office/drawing/2014/main" id="{A67B0527-1090-3C24-CEA8-DBF7DCA60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7804" y="4212077"/>
              <a:ext cx="1675115" cy="58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4.1.4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graphicFrame>
          <p:nvGraphicFramePr>
            <p:cNvPr id="24583" name="Object 11">
              <a:extLst>
                <a:ext uri="{FF2B5EF4-FFF2-40B4-BE49-F238E27FC236}">
                  <a16:creationId xmlns:a16="http://schemas.microsoft.com/office/drawing/2014/main" id="{6E84B2F9-458D-FE71-918D-FBAA662D3D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39924" y="3007624"/>
            <a:ext cx="4443474" cy="3194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251200" imgH="2413000" progId="Equation.DSMT4">
                    <p:embed/>
                  </p:oleObj>
                </mc:Choice>
                <mc:Fallback>
                  <p:oleObj name="Equation" r:id="rId4" imgW="3251200" imgH="24130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9924" y="3007624"/>
                          <a:ext cx="4443474" cy="3194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2">
            <a:extLst>
              <a:ext uri="{FF2B5EF4-FFF2-40B4-BE49-F238E27FC236}">
                <a16:creationId xmlns:a16="http://schemas.microsoft.com/office/drawing/2014/main" id="{B1E15FC4-901E-5783-E041-4A25A655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4.1.2 </a:t>
            </a:r>
            <a:r>
              <a:rPr lang="zh-CN" altLang="en-US"/>
              <a:t>代数精度的概念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A44D78-5957-80C5-1A27-F282B5421A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1625" y="887413"/>
            <a:ext cx="9285288" cy="774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z="2400" b="1"/>
              <a:t>代数精度的分析方法：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FAA118-C13D-1236-C241-5C4F47A9FD96}"/>
              </a:ext>
            </a:extLst>
          </p:cNvPr>
          <p:cNvSpPr txBox="1"/>
          <p:nvPr/>
        </p:nvSpPr>
        <p:spPr>
          <a:xfrm>
            <a:off x="1139825" y="2190750"/>
            <a:ext cx="4405313" cy="1457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400" i="1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)=1,</a:t>
            </a:r>
            <a:r>
              <a:rPr lang="en-US" altLang="zh-CN" sz="2400" i="1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i="1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kern="0" baseline="300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,…,</a:t>
            </a:r>
            <a:r>
              <a:rPr lang="en-US" altLang="zh-CN" sz="2400" i="1" kern="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i="1" kern="0" baseline="300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精确成立；</a:t>
            </a:r>
            <a:endParaRPr lang="en-US" altLang="zh-CN" sz="24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400" i="1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sz="2400" i="1" kern="0" dirty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i="1" kern="0" baseline="30000" dirty="0">
                <a:solidFill>
                  <a:srgbClr val="0000CC"/>
                </a:solidFill>
                <a:latin typeface="Times New Roman" panose="02020603050405020304" pitchFamily="18" charset="0"/>
              </a:rPr>
              <a:t>m+</a:t>
            </a:r>
            <a:r>
              <a:rPr lang="en-US" altLang="zh-CN" sz="2400" kern="0" baseline="30000" dirty="0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不精确成立。</a:t>
            </a:r>
          </a:p>
        </p:txBody>
      </p:sp>
      <p:sp>
        <p:nvSpPr>
          <p:cNvPr id="25605" name="文本框 6">
            <a:extLst>
              <a:ext uri="{FF2B5EF4-FFF2-40B4-BE49-F238E27FC236}">
                <a16:creationId xmlns:a16="http://schemas.microsoft.com/office/drawing/2014/main" id="{8376B347-1AE8-06AE-E277-2C69D916B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8" y="1662113"/>
            <a:ext cx="7742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一个求积公式具有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次代数精度，</a:t>
            </a:r>
            <a:r>
              <a:rPr lang="zh-CN" altLang="en-US" sz="24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当且仅当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求积公式：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388590-DFDF-90F6-8D14-81B7EB501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825" y="3868738"/>
            <a:ext cx="5062538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梯形公式具有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次代数精度；</a:t>
            </a:r>
            <a:endParaRPr lang="en-US" altLang="zh-CN" sz="24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公式具有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次代数精度；</a:t>
            </a:r>
            <a:endParaRPr lang="en-US" altLang="zh-CN" sz="24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Cotes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公式具有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次代数精度。</a:t>
            </a:r>
            <a:endParaRPr lang="en-US" altLang="zh-CN" sz="24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2">
            <a:extLst>
              <a:ext uri="{FF2B5EF4-FFF2-40B4-BE49-F238E27FC236}">
                <a16:creationId xmlns:a16="http://schemas.microsoft.com/office/drawing/2014/main" id="{49044C3B-971C-D707-BA6A-B6F8D348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4.2.1 Cotes</a:t>
            </a:r>
            <a:r>
              <a:rPr lang="zh-CN" altLang="en-US"/>
              <a:t>系数</a:t>
            </a:r>
          </a:p>
        </p:txBody>
      </p:sp>
      <p:sp>
        <p:nvSpPr>
          <p:cNvPr id="26627" name="内容占位符 3">
            <a:extLst>
              <a:ext uri="{FF2B5EF4-FFF2-40B4-BE49-F238E27FC236}">
                <a16:creationId xmlns:a16="http://schemas.microsoft.com/office/drawing/2014/main" id="{CDB82C1A-F95C-0E3C-85FE-26361E8F6AC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8138" y="954088"/>
            <a:ext cx="11452225" cy="1244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z="2400">
                <a:latin typeface="Times New Roman" panose="02020603050405020304" pitchFamily="18" charset="0"/>
              </a:rPr>
              <a:t>     若已知定积分                      的被积函数</a:t>
            </a:r>
            <a:r>
              <a:rPr lang="en-US" altLang="zh-CN" sz="2400" i="1">
                <a:latin typeface="Times New Roman" panose="02020603050405020304" pitchFamily="18" charset="0"/>
              </a:rPr>
              <a:t>f</a:t>
            </a:r>
            <a:r>
              <a:rPr lang="en-US" altLang="zh-CN" sz="2400">
                <a:latin typeface="Times New Roman" panose="02020603050405020304" pitchFamily="18" charset="0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  <a:r>
              <a:rPr sz="2400">
                <a:latin typeface="Times New Roman" panose="02020603050405020304" pitchFamily="18" charset="0"/>
              </a:rPr>
              <a:t>在节点 </a:t>
            </a:r>
            <a:r>
              <a:rPr lang="en-US" altLang="zh-CN" sz="2400" i="1">
                <a:latin typeface="Times New Roman" panose="02020603050405020304" pitchFamily="18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</a:rPr>
              <a:t>≤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</a:rPr>
              <a:t>&lt;</a:t>
            </a:r>
            <a:r>
              <a:rPr lang="en-US" altLang="zh-CN" sz="2400" i="1">
                <a:latin typeface="Times New Roman" panose="02020603050405020304" pitchFamily="18" charset="0"/>
              </a:rPr>
              <a:t> x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&lt;</a:t>
            </a:r>
            <a:r>
              <a:rPr lang="en-US" altLang="zh-CN" sz="2400" i="1">
                <a:latin typeface="Times New Roman" panose="02020603050405020304" pitchFamily="18" charset="0"/>
              </a:rPr>
              <a:t> x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latin typeface="Times New Roman" panose="02020603050405020304" pitchFamily="18" charset="0"/>
              </a:rPr>
              <a:t>&lt;</a:t>
            </a:r>
            <a:r>
              <a:rPr altLang="zh-CN" sz="2400">
                <a:latin typeface="Times New Roman" panose="02020603050405020304" pitchFamily="18" charset="0"/>
              </a:rPr>
              <a:t>…</a:t>
            </a:r>
            <a:r>
              <a:rPr lang="en-US" altLang="zh-CN" sz="2400">
                <a:latin typeface="Times New Roman" panose="02020603050405020304" pitchFamily="18" charset="0"/>
              </a:rPr>
              <a:t>&lt;</a:t>
            </a:r>
            <a:r>
              <a:rPr lang="en-US" altLang="zh-CN" sz="2400" i="1">
                <a:latin typeface="Times New Roman" panose="02020603050405020304" pitchFamily="18" charset="0"/>
              </a:rPr>
              <a:t> x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latin typeface="Times New Roman" panose="02020603050405020304" pitchFamily="18" charset="0"/>
              </a:rPr>
              <a:t>≤</a:t>
            </a:r>
            <a:r>
              <a:rPr lang="en-US" altLang="zh-CN" sz="2400" i="1">
                <a:latin typeface="Times New Roman" panose="02020603050405020304" pitchFamily="18" charset="0"/>
              </a:rPr>
              <a:t>b </a:t>
            </a:r>
            <a:r>
              <a:rPr sz="2400">
                <a:latin typeface="Times New Roman" panose="02020603050405020304" pitchFamily="18" charset="0"/>
              </a:rPr>
              <a:t>上的函数值</a:t>
            </a:r>
            <a:r>
              <a:rPr lang="en-US" altLang="zh-CN" sz="2400" i="1">
                <a:latin typeface="Times New Roman" panose="02020603050405020304" pitchFamily="18" charset="0"/>
              </a:rPr>
              <a:t>y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2400" i="1">
                <a:latin typeface="Times New Roman" panose="02020603050405020304" pitchFamily="18" charset="0"/>
              </a:rPr>
              <a:t>=f</a:t>
            </a:r>
            <a:r>
              <a:rPr lang="en-US" altLang="zh-CN" sz="2400">
                <a:latin typeface="Times New Roman" panose="02020603050405020304" pitchFamily="18" charset="0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2400">
                <a:latin typeface="Times New Roman" panose="02020603050405020304" pitchFamily="18" charset="0"/>
              </a:rPr>
              <a:t>),(</a:t>
            </a:r>
            <a:r>
              <a:rPr lang="en-US" altLang="zh-CN" sz="2400" i="1">
                <a:latin typeface="Times New Roman" panose="02020603050405020304" pitchFamily="18" charset="0"/>
              </a:rPr>
              <a:t>k</a:t>
            </a:r>
            <a:r>
              <a:rPr lang="en-US" altLang="zh-CN" sz="2400">
                <a:latin typeface="Times New Roman" panose="02020603050405020304" pitchFamily="18" charset="0"/>
              </a:rPr>
              <a:t>=0,1,…,</a:t>
            </a: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  <a:r>
              <a:rPr sz="2400">
                <a:latin typeface="Times New Roman" panose="02020603050405020304" pitchFamily="18" charset="0"/>
              </a:rPr>
              <a:t>，则可以构造其</a:t>
            </a: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sz="2400">
                <a:latin typeface="Times New Roman" panose="02020603050405020304" pitchFamily="18" charset="0"/>
              </a:rPr>
              <a:t>次</a:t>
            </a:r>
            <a:r>
              <a:rPr lang="en-US" altLang="zh-CN" sz="2400">
                <a:latin typeface="Times New Roman" panose="02020603050405020304" pitchFamily="18" charset="0"/>
              </a:rPr>
              <a:t>Lagrange</a:t>
            </a:r>
            <a:r>
              <a:rPr sz="2400">
                <a:latin typeface="Times New Roman" panose="02020603050405020304" pitchFamily="18" charset="0"/>
              </a:rPr>
              <a:t>插值多项式为                                    。</a:t>
            </a:r>
          </a:p>
        </p:txBody>
      </p:sp>
      <p:graphicFrame>
        <p:nvGraphicFramePr>
          <p:cNvPr id="26628" name="Object 10">
            <a:extLst>
              <a:ext uri="{FF2B5EF4-FFF2-40B4-BE49-F238E27FC236}">
                <a16:creationId xmlns:a16="http://schemas.microsoft.com/office/drawing/2014/main" id="{E3B99470-8870-5A0A-A9A2-170EC4E15C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0638" y="1106488"/>
          <a:ext cx="17446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310" imgH="380835" progId="Equation.DSMT4">
                  <p:embed/>
                </p:oleObj>
              </mc:Choice>
              <mc:Fallback>
                <p:oleObj name="Equation" r:id="rId3" imgW="1358310" imgH="38083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1106488"/>
                        <a:ext cx="17446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对象 10">
            <a:extLst>
              <a:ext uri="{FF2B5EF4-FFF2-40B4-BE49-F238E27FC236}">
                <a16:creationId xmlns:a16="http://schemas.microsoft.com/office/drawing/2014/main" id="{2219FAB6-E1E4-C4EC-8777-F7BDB2DB8E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62975" y="1565275"/>
          <a:ext cx="26654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36800" imgH="635000" progId="Equation.DSMT4">
                  <p:embed/>
                </p:oleObj>
              </mc:Choice>
              <mc:Fallback>
                <p:oleObj name="Equation" r:id="rId5" imgW="2336800" imgH="6350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2975" y="1565275"/>
                        <a:ext cx="266541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F7EC465E-DC2F-5BD8-151B-974A49A7053A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051050"/>
            <a:ext cx="11709400" cy="1244600"/>
            <a:chOff x="337926" y="2050813"/>
            <a:chExt cx="11709927" cy="1244297"/>
          </a:xfrm>
        </p:grpSpPr>
        <p:sp>
          <p:nvSpPr>
            <p:cNvPr id="7" name="内容占位符 3">
              <a:extLst>
                <a:ext uri="{FF2B5EF4-FFF2-40B4-BE49-F238E27FC236}">
                  <a16:creationId xmlns:a16="http://schemas.microsoft.com/office/drawing/2014/main" id="{6C81045B-F019-B012-91AF-C29C93BCCEC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7926" y="2050813"/>
              <a:ext cx="11709927" cy="1244297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66"/>
                </a:buClr>
                <a:buFont typeface="Wingdings" panose="05000000000000000000" pitchFamily="2" charset="2"/>
                <a:buNone/>
                <a:defRPr kumimoji="1" lang="zh-CN" altLang="en-US" sz="2000" b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defRPr>
              </a:lvl1pPr>
              <a:lvl2pPr marL="785813" indent="-30162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208088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2275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176463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sz="2400" kern="0"/>
                <a:t>因此，                                                                                                              </a:t>
              </a:r>
              <a:r>
                <a:rPr sz="2400" kern="0">
                  <a:latin typeface="宋体" panose="02010600030101010101" pitchFamily="2" charset="-122"/>
                </a:rPr>
                <a:t>。</a:t>
              </a:r>
              <a:endParaRPr sz="2400" kern="0"/>
            </a:p>
          </p:txBody>
        </p:sp>
        <p:graphicFrame>
          <p:nvGraphicFramePr>
            <p:cNvPr id="26639" name="Object 10">
              <a:extLst>
                <a:ext uri="{FF2B5EF4-FFF2-40B4-BE49-F238E27FC236}">
                  <a16:creationId xmlns:a16="http://schemas.microsoft.com/office/drawing/2014/main" id="{A4B14DFC-1F03-21B1-26FC-94329DEA2A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28015" y="2334761"/>
            <a:ext cx="9999662" cy="841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7848600" imgH="660400" progId="Equation.DSMT4">
                    <p:embed/>
                  </p:oleObj>
                </mc:Choice>
                <mc:Fallback>
                  <p:oleObj name="Equation" r:id="rId7" imgW="7848600" imgH="6604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8015" y="2334761"/>
                          <a:ext cx="9999662" cy="841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16CD4D-B48A-A8F5-E0C0-EFBE97E8933C}"/>
              </a:ext>
            </a:extLst>
          </p:cNvPr>
          <p:cNvGrpSpPr>
            <a:grpSpLocks/>
          </p:cNvGrpSpPr>
          <p:nvPr/>
        </p:nvGrpSpPr>
        <p:grpSpPr bwMode="auto">
          <a:xfrm>
            <a:off x="361950" y="3402013"/>
            <a:ext cx="9713913" cy="776287"/>
            <a:chOff x="337926" y="3125707"/>
            <a:chExt cx="9713006" cy="776288"/>
          </a:xfrm>
        </p:grpSpPr>
        <p:graphicFrame>
          <p:nvGraphicFramePr>
            <p:cNvPr id="26636" name="Object 10">
              <a:extLst>
                <a:ext uri="{FF2B5EF4-FFF2-40B4-BE49-F238E27FC236}">
                  <a16:creationId xmlns:a16="http://schemas.microsoft.com/office/drawing/2014/main" id="{3E72F3E5-91DA-7CB6-51DC-1AE90CDA54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32644" y="3125707"/>
            <a:ext cx="6618288" cy="776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5194300" imgH="609600" progId="Equation.DSMT4">
                    <p:embed/>
                  </p:oleObj>
                </mc:Choice>
                <mc:Fallback>
                  <p:oleObj name="Equation" r:id="rId9" imgW="5194300" imgH="6096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2644" y="3125707"/>
                          <a:ext cx="6618288" cy="776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B91CF98-C96B-2722-E465-B0149AD29338}"/>
                </a:ext>
              </a:extLst>
            </p:cNvPr>
            <p:cNvSpPr txBox="1"/>
            <p:nvPr/>
          </p:nvSpPr>
          <p:spPr>
            <a:xfrm>
              <a:off x="337926" y="3222544"/>
              <a:ext cx="6098606" cy="4619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即</a:t>
              </a:r>
              <a:r>
                <a:rPr lang="zh-CN" altLang="en-US" sz="2400" kern="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插值型求积公式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为：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470BB31-C3FF-E445-7BD0-960CDC04872F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4376738"/>
            <a:ext cx="10380662" cy="503237"/>
            <a:chOff x="337925" y="4155116"/>
            <a:chExt cx="10380730" cy="503230"/>
          </a:xfrm>
        </p:grpSpPr>
        <p:graphicFrame>
          <p:nvGraphicFramePr>
            <p:cNvPr id="26634" name="Object 10">
              <a:extLst>
                <a:ext uri="{FF2B5EF4-FFF2-40B4-BE49-F238E27FC236}">
                  <a16:creationId xmlns:a16="http://schemas.microsoft.com/office/drawing/2014/main" id="{E3DFC45F-8CC5-ABB9-B7D8-F0F7E2755B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51568" y="4155116"/>
            <a:ext cx="3367087" cy="48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641600" imgH="381000" progId="Equation.DSMT4">
                    <p:embed/>
                  </p:oleObj>
                </mc:Choice>
                <mc:Fallback>
                  <p:oleObj name="Equation" r:id="rId11" imgW="2641600" imgH="3810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51568" y="4155116"/>
                          <a:ext cx="3367087" cy="485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DF9B810-79D1-C9D7-8B69-01E6EBC9EE9C}"/>
                </a:ext>
              </a:extLst>
            </p:cNvPr>
            <p:cNvSpPr txBox="1"/>
            <p:nvPr/>
          </p:nvSpPr>
          <p:spPr>
            <a:xfrm>
              <a:off x="337925" y="4196390"/>
              <a:ext cx="7601000" cy="4619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其中</a:t>
              </a:r>
              <a:r>
                <a:rPr lang="zh-CN" altLang="en-US" sz="2400" kern="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求积系数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</a:t>
              </a:r>
              <a:r>
                <a:rPr lang="zh-CN" altLang="en-US" sz="2400" kern="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通过插值基函数的积分求得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，即：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8C74879-79DA-B5B4-C29B-F149D15214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8200" y="5062538"/>
          <a:ext cx="2492375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66900" imgH="952500" progId="Equation.DSMT4">
                  <p:embed/>
                </p:oleObj>
              </mc:Choice>
              <mc:Fallback>
                <p:oleObj name="Equation" r:id="rId13" imgW="1866900" imgH="9525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5062538"/>
                        <a:ext cx="2492375" cy="12715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2">
            <a:extLst>
              <a:ext uri="{FF2B5EF4-FFF2-40B4-BE49-F238E27FC236}">
                <a16:creationId xmlns:a16="http://schemas.microsoft.com/office/drawing/2014/main" id="{FC974F99-7888-1988-BCE1-90DDEFE42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4.2.1 Cotes</a:t>
            </a:r>
            <a:r>
              <a:rPr lang="zh-CN" altLang="en-US"/>
              <a:t>系数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35371C-E445-6E60-5EFE-87AE6052D79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7513" y="1974850"/>
            <a:ext cx="11488737" cy="528638"/>
          </a:xfrm>
        </p:spPr>
        <p:txBody>
          <a:bodyPr/>
          <a:lstStyle/>
          <a:p>
            <a:r>
              <a:rPr sz="2400">
                <a:latin typeface="Times New Roman" panose="02020603050405020304" pitchFamily="18" charset="0"/>
              </a:rPr>
              <a:t>设将积分区间</a:t>
            </a:r>
            <a:r>
              <a:rPr lang="en-US" altLang="zh-CN" sz="2400">
                <a:latin typeface="Times New Roman" panose="02020603050405020304" pitchFamily="18" charset="0"/>
              </a:rPr>
              <a:t>[</a:t>
            </a:r>
            <a:r>
              <a:rPr lang="en-US" altLang="zh-CN" sz="2400" i="1">
                <a:latin typeface="Times New Roman" panose="02020603050405020304" pitchFamily="18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</a:rPr>
              <a:t>,</a:t>
            </a:r>
            <a:r>
              <a:rPr lang="en-US" altLang="zh-CN" sz="2400" i="1">
                <a:latin typeface="Times New Roman" panose="02020603050405020304" pitchFamily="18" charset="0"/>
              </a:rPr>
              <a:t>b</a:t>
            </a:r>
            <a:r>
              <a:rPr lang="en-US" altLang="zh-CN" sz="2400">
                <a:latin typeface="Times New Roman" panose="02020603050405020304" pitchFamily="18" charset="0"/>
              </a:rPr>
              <a:t>]</a:t>
            </a:r>
            <a:r>
              <a:rPr sz="2400">
                <a:latin typeface="Times New Roman" panose="02020603050405020304" pitchFamily="18" charset="0"/>
              </a:rPr>
              <a:t>划分为</a:t>
            </a: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sz="2400">
                <a:latin typeface="Times New Roman" panose="02020603050405020304" pitchFamily="18" charset="0"/>
              </a:rPr>
              <a:t>等份，取等距节点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2400" i="1">
                <a:latin typeface="Times New Roman" panose="02020603050405020304" pitchFamily="18" charset="0"/>
              </a:rPr>
              <a:t>=a+kh</a:t>
            </a:r>
            <a:r>
              <a:rPr sz="2400">
                <a:latin typeface="Times New Roman" panose="02020603050405020304" pitchFamily="18" charset="0"/>
              </a:rPr>
              <a:t>，步长               ，</a:t>
            </a:r>
            <a:r>
              <a:rPr lang="en-US" altLang="zh-CN" sz="2400" i="1">
                <a:latin typeface="Times New Roman" panose="02020603050405020304" pitchFamily="18" charset="0"/>
              </a:rPr>
              <a:t>k</a:t>
            </a:r>
            <a:r>
              <a:rPr lang="en-US" altLang="zh-CN" sz="2400">
                <a:latin typeface="Times New Roman" panose="02020603050405020304" pitchFamily="18" charset="0"/>
              </a:rPr>
              <a:t>=0,1,2,……,</a:t>
            </a: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endParaRPr sz="2400" i="1">
              <a:latin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176934-26D7-340B-C1A0-FAA725520714}"/>
              </a:ext>
            </a:extLst>
          </p:cNvPr>
          <p:cNvGrpSpPr>
            <a:grpSpLocks/>
          </p:cNvGrpSpPr>
          <p:nvPr/>
        </p:nvGrpSpPr>
        <p:grpSpPr bwMode="auto">
          <a:xfrm>
            <a:off x="417513" y="1028700"/>
            <a:ext cx="6696075" cy="790575"/>
            <a:chOff x="416954" y="1029216"/>
            <a:chExt cx="6697119" cy="790575"/>
          </a:xfrm>
        </p:grpSpPr>
        <p:graphicFrame>
          <p:nvGraphicFramePr>
            <p:cNvPr id="28692" name="对象 4">
              <a:extLst>
                <a:ext uri="{FF2B5EF4-FFF2-40B4-BE49-F238E27FC236}">
                  <a16:creationId xmlns:a16="http://schemas.microsoft.com/office/drawing/2014/main" id="{22808562-F90D-8AA7-603C-093D6AB1E8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1273" y="1029216"/>
            <a:ext cx="4622800" cy="790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530600" imgH="609600" progId="Equation.DSMT4">
                    <p:embed/>
                  </p:oleObj>
                </mc:Choice>
                <mc:Fallback>
                  <p:oleObj name="Equation" r:id="rId3" imgW="3530600" imgH="609600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1273" y="1029216"/>
                          <a:ext cx="4622800" cy="790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内容占位符 1">
              <a:extLst>
                <a:ext uri="{FF2B5EF4-FFF2-40B4-BE49-F238E27FC236}">
                  <a16:creationId xmlns:a16="http://schemas.microsoft.com/office/drawing/2014/main" id="{7B96A72F-6B2C-CAFD-CB58-C695A7A6AFF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6954" y="1041916"/>
              <a:ext cx="2073598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>
              <a:lvl1pPr marL="362822" indent="-362822" algn="l" rtl="0" eaLnBrk="0" fontAlgn="base" hangingPunct="0">
                <a:lnSpc>
                  <a:spcPct val="1500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Ø"/>
                <a:defRPr kumimoji="1" sz="1800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defRPr>
              </a:lvl1pPr>
              <a:lvl2pPr marL="785813" indent="-301625" algn="l" rtl="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l"/>
                <a:defRPr kumimoji="1" sz="2328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208088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92275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176463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 typeface="Wingdings" pitchFamily="2" charset="2"/>
                <a:buNone/>
                <a:defRPr/>
              </a:pPr>
              <a:r>
                <a:rPr lang="zh-CN" altLang="en-US" sz="2400" kern="0" dirty="0">
                  <a:solidFill>
                    <a:srgbClr val="0000CC"/>
                  </a:solidFill>
                </a:rPr>
                <a:t>机械求积公式</a:t>
              </a:r>
              <a:endParaRPr lang="zh-CN" altLang="en-US" sz="2400" kern="0" dirty="0"/>
            </a:p>
          </p:txBody>
        </p:sp>
      </p:grp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35B8CA7-D467-B6E6-3AB9-25FB936799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8350" y="1843088"/>
          <a:ext cx="12477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2087" imgH="609336" progId="Equation.DSMT4">
                  <p:embed/>
                </p:oleObj>
              </mc:Choice>
              <mc:Fallback>
                <p:oleObj name="Equation" r:id="rId5" imgW="952087" imgH="609336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1843088"/>
                        <a:ext cx="124777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214325BA-AFB0-EE10-AE2C-8B434B5D915B}"/>
              </a:ext>
            </a:extLst>
          </p:cNvPr>
          <p:cNvSpPr txBox="1">
            <a:spLocks/>
          </p:cNvSpPr>
          <p:nvPr/>
        </p:nvSpPr>
        <p:spPr bwMode="auto">
          <a:xfrm>
            <a:off x="417513" y="2738438"/>
            <a:ext cx="11344275" cy="5286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sz="2400" kern="0">
                <a:latin typeface="Times New Roman" panose="02020603050405020304" pitchFamily="18" charset="0"/>
              </a:rPr>
              <a:t>则使用上述等距节点构造的求积公式中的求积系数为：</a:t>
            </a:r>
            <a:endParaRPr lang="en-US" sz="2400" kern="0">
              <a:latin typeface="Times New Roman" panose="02020603050405020304" pitchFamily="18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36BE1A6-D7E8-5370-C929-3CDF9E1B7E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213" y="3267075"/>
          <a:ext cx="947102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29500" imgH="952500" progId="Equation.DSMT4">
                  <p:embed/>
                </p:oleObj>
              </mc:Choice>
              <mc:Fallback>
                <p:oleObj name="Equation" r:id="rId7" imgW="7429500" imgH="9525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3267075"/>
                        <a:ext cx="9471025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内容占位符 3">
            <a:extLst>
              <a:ext uri="{FF2B5EF4-FFF2-40B4-BE49-F238E27FC236}">
                <a16:creationId xmlns:a16="http://schemas.microsoft.com/office/drawing/2014/main" id="{2A863E71-EA6B-DF58-5A51-26533556CEF8}"/>
              </a:ext>
            </a:extLst>
          </p:cNvPr>
          <p:cNvSpPr txBox="1">
            <a:spLocks/>
          </p:cNvSpPr>
          <p:nvPr/>
        </p:nvSpPr>
        <p:spPr bwMode="auto">
          <a:xfrm>
            <a:off x="417513" y="4391025"/>
            <a:ext cx="11344275" cy="5286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sz="2400" kern="0">
                <a:latin typeface="Times New Roman" panose="02020603050405020304" pitchFamily="18" charset="0"/>
              </a:rPr>
              <a:t>继续对</a:t>
            </a:r>
            <a:r>
              <a:rPr lang="en-US" altLang="zh-CN" sz="2400" i="1" kern="0">
                <a:latin typeface="Times New Roman" panose="02020603050405020304" pitchFamily="18" charset="0"/>
              </a:rPr>
              <a:t>A</a:t>
            </a:r>
            <a:r>
              <a:rPr lang="en-US" altLang="zh-CN" sz="1600" i="1" kern="0">
                <a:latin typeface="Times New Roman" panose="02020603050405020304" pitchFamily="18" charset="0"/>
              </a:rPr>
              <a:t>k</a:t>
            </a:r>
            <a:r>
              <a:rPr sz="2400" kern="0">
                <a:latin typeface="Times New Roman" panose="02020603050405020304" pitchFamily="18" charset="0"/>
              </a:rPr>
              <a:t>化简：</a:t>
            </a:r>
            <a:endParaRPr lang="en-US" sz="2400" kern="0">
              <a:latin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35013B9-0B79-DFD4-66ED-DA28D204CC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925" y="5008563"/>
          <a:ext cx="1091723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82100" imgH="965200" progId="Equation.DSMT4">
                  <p:embed/>
                </p:oleObj>
              </mc:Choice>
              <mc:Fallback>
                <p:oleObj name="Equation" r:id="rId9" imgW="9182100" imgH="9652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5008563"/>
                        <a:ext cx="10917238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99B64D4B-19CA-33AF-D2FB-11CFE2E55528}"/>
              </a:ext>
            </a:extLst>
          </p:cNvPr>
          <p:cNvGrpSpPr>
            <a:grpSpLocks/>
          </p:cNvGrpSpPr>
          <p:nvPr/>
        </p:nvGrpSpPr>
        <p:grpSpPr bwMode="auto">
          <a:xfrm>
            <a:off x="6718300" y="5043488"/>
            <a:ext cx="3182938" cy="1135062"/>
            <a:chOff x="6718852" y="5043756"/>
            <a:chExt cx="3181664" cy="113409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51F84CB-2751-1BFD-B19E-5276A1B38F14}"/>
                </a:ext>
              </a:extLst>
            </p:cNvPr>
            <p:cNvSpPr txBox="1"/>
            <p:nvPr/>
          </p:nvSpPr>
          <p:spPr>
            <a:xfrm>
              <a:off x="7334555" y="5043756"/>
              <a:ext cx="2565961" cy="402881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40000"/>
              </a:schemeClr>
            </a:solidFill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dirty="0"/>
                <a:t>                                              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D1FDEAF-E40D-8086-8D99-6C897806DAE8}"/>
                </a:ext>
              </a:extLst>
            </p:cNvPr>
            <p:cNvSpPr txBox="1"/>
            <p:nvPr/>
          </p:nvSpPr>
          <p:spPr>
            <a:xfrm>
              <a:off x="6718852" y="5443464"/>
              <a:ext cx="3181664" cy="73438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40000"/>
              </a:schemeClr>
            </a:solidFill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en-US" altLang="zh-CN" dirty="0"/>
            </a:p>
            <a:p>
              <a:pPr>
                <a:lnSpc>
                  <a:spcPct val="120000"/>
                </a:lnSpc>
                <a:defRPr/>
              </a:pPr>
              <a:endParaRPr lang="en-US" altLang="zh-CN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F5AE7B7-CA6C-0324-E34C-3AD61FF183E0}"/>
              </a:ext>
            </a:extLst>
          </p:cNvPr>
          <p:cNvSpPr txBox="1"/>
          <p:nvPr/>
        </p:nvSpPr>
        <p:spPr>
          <a:xfrm>
            <a:off x="10912475" y="5245100"/>
            <a:ext cx="547688" cy="401638"/>
          </a:xfrm>
          <a:prstGeom prst="rect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dirty="0"/>
              <a:t>                                              </a:t>
            </a:r>
            <a:endParaRPr lang="zh-CN" altLang="en-US" dirty="0"/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F316ED4C-CD8D-BDB0-C38C-9FBAF2D72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7963" y="4572000"/>
            <a:ext cx="1719262" cy="528638"/>
          </a:xfrm>
          <a:prstGeom prst="wedgeRoundRectCallout">
            <a:avLst>
              <a:gd name="adj1" fmla="val 6759"/>
              <a:gd name="adj2" fmla="val 79435"/>
              <a:gd name="adj3" fmla="val 16667"/>
            </a:avLst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Cotes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系数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8D8F12D-01E2-3F92-B2B6-AABA3111E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5800" y="5732463"/>
            <a:ext cx="1081088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(4.2.2)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1EC0FA9-7E75-ECA2-9FA2-9BAD5A0CED02}"/>
              </a:ext>
            </a:extLst>
          </p:cNvPr>
          <p:cNvGrpSpPr>
            <a:grpSpLocks/>
          </p:cNvGrpSpPr>
          <p:nvPr/>
        </p:nvGrpSpPr>
        <p:grpSpPr bwMode="auto">
          <a:xfrm>
            <a:off x="341313" y="1003300"/>
            <a:ext cx="10504487" cy="790575"/>
            <a:chOff x="340754" y="1003450"/>
            <a:chExt cx="10505382" cy="790575"/>
          </a:xfrm>
        </p:grpSpPr>
        <p:graphicFrame>
          <p:nvGraphicFramePr>
            <p:cNvPr id="28688" name="对象 19">
              <a:extLst>
                <a:ext uri="{FF2B5EF4-FFF2-40B4-BE49-F238E27FC236}">
                  <a16:creationId xmlns:a16="http://schemas.microsoft.com/office/drawing/2014/main" id="{737F0A18-370A-229C-04C6-848034934F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235" y="1003450"/>
            <a:ext cx="7581901" cy="790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5791200" imgH="609600" progId="Equation.DSMT4">
                    <p:embed/>
                  </p:oleObj>
                </mc:Choice>
                <mc:Fallback>
                  <p:oleObj name="Equation" r:id="rId11" imgW="5791200" imgH="609600" progId="Equation.DSMT4">
                    <p:embed/>
                    <p:pic>
                      <p:nvPicPr>
                        <p:cNvPr id="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235" y="1003450"/>
                          <a:ext cx="7581901" cy="7905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内容占位符 1">
              <a:extLst>
                <a:ext uri="{FF2B5EF4-FFF2-40B4-BE49-F238E27FC236}">
                  <a16:creationId xmlns:a16="http://schemas.microsoft.com/office/drawing/2014/main" id="{756C308D-BA50-95B7-662D-45CE7FE9B6A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0754" y="1065363"/>
              <a:ext cx="2938712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>
              <a:lvl1pPr marL="362822" indent="-362822" algn="l" rtl="0" eaLnBrk="0" fontAlgn="base" hangingPunct="0">
                <a:lnSpc>
                  <a:spcPct val="1500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Ø"/>
                <a:defRPr kumimoji="1" sz="1800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defRPr>
              </a:lvl1pPr>
              <a:lvl2pPr marL="785813" indent="-301625" algn="l" rtl="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l"/>
                <a:defRPr kumimoji="1" sz="2328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208088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92275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176463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 typeface="Wingdings" pitchFamily="2" charset="2"/>
                <a:buNone/>
                <a:defRPr/>
              </a:pPr>
              <a:r>
                <a:rPr lang="en-US" altLang="zh-CN" sz="2400" kern="0" dirty="0">
                  <a:solidFill>
                    <a:srgbClr val="0000CC"/>
                  </a:solidFill>
                </a:rPr>
                <a:t>Newton-cotes</a:t>
              </a:r>
              <a:r>
                <a:rPr lang="zh-CN" altLang="en-US" sz="2400" kern="0" dirty="0">
                  <a:solidFill>
                    <a:srgbClr val="0000CC"/>
                  </a:solidFill>
                </a:rPr>
                <a:t>公式</a:t>
              </a:r>
              <a:endParaRPr lang="zh-CN" altLang="en-US" sz="2400" kern="0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FE1F8AB-94DE-F230-FB55-5BEAB3CB798F}"/>
              </a:ext>
            </a:extLst>
          </p:cNvPr>
          <p:cNvSpPr txBox="1"/>
          <p:nvPr/>
        </p:nvSpPr>
        <p:spPr>
          <a:xfrm>
            <a:off x="542925" y="6405563"/>
            <a:ext cx="8688388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随着阶数增长，</a:t>
            </a:r>
            <a:r>
              <a:rPr lang="zh-CN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牛顿柯特斯系数有正有负，稳定性不能保证。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  <p:bldP spid="2" grpId="0"/>
      <p:bldP spid="16" grpId="0" animBg="1"/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2">
            <a:extLst>
              <a:ext uri="{FF2B5EF4-FFF2-40B4-BE49-F238E27FC236}">
                <a16:creationId xmlns:a16="http://schemas.microsoft.com/office/drawing/2014/main" id="{D9A53E7B-B182-8FAF-3033-34C3E253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4.2.1 Cotes</a:t>
            </a:r>
            <a:r>
              <a:rPr lang="zh-CN" altLang="en-US"/>
              <a:t>系数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939410-FD37-484A-908D-5D8D630EF45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5588" y="2730500"/>
            <a:ext cx="11610975" cy="528638"/>
          </a:xfrm>
        </p:spPr>
        <p:txBody>
          <a:bodyPr/>
          <a:lstStyle/>
          <a:p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注：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Cotes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系数与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)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及区间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]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均无关，取决于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n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k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，可以查表（表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4.1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）得到。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26B1446-DF32-0A68-58DE-B40E03D344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8" y="1323975"/>
          <a:ext cx="10917237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82100" imgH="965200" progId="Equation.DSMT4">
                  <p:embed/>
                </p:oleObj>
              </mc:Choice>
              <mc:Fallback>
                <p:oleObj name="Equation" r:id="rId2" imgW="9182100" imgH="965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8" y="1323975"/>
                        <a:ext cx="10917237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22FA8828-FDFB-211C-2AA3-1031A40AE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9038" y="887413"/>
            <a:ext cx="1720850" cy="528637"/>
          </a:xfrm>
          <a:prstGeom prst="wedgeRoundRectCallout">
            <a:avLst>
              <a:gd name="adj1" fmla="val 6759"/>
              <a:gd name="adj2" fmla="val 79435"/>
              <a:gd name="adj3" fmla="val 16667"/>
            </a:avLst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Cotes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系数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66BC61-F523-645D-6759-F51BBE01A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8463" y="2047875"/>
            <a:ext cx="10795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(4.2.2)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51909B-B303-89B4-4741-D4C015D12936}"/>
              </a:ext>
            </a:extLst>
          </p:cNvPr>
          <p:cNvGrpSpPr>
            <a:grpSpLocks/>
          </p:cNvGrpSpPr>
          <p:nvPr/>
        </p:nvGrpSpPr>
        <p:grpSpPr bwMode="auto">
          <a:xfrm>
            <a:off x="6430963" y="1360488"/>
            <a:ext cx="3181350" cy="1135062"/>
            <a:chOff x="6718852" y="5043756"/>
            <a:chExt cx="3181664" cy="1134093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9BD49DC-6CA1-7A06-3492-951C55E97A24}"/>
                </a:ext>
              </a:extLst>
            </p:cNvPr>
            <p:cNvSpPr txBox="1"/>
            <p:nvPr/>
          </p:nvSpPr>
          <p:spPr>
            <a:xfrm>
              <a:off x="7334863" y="5043756"/>
              <a:ext cx="2565653" cy="402881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40000"/>
              </a:schemeClr>
            </a:solidFill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dirty="0"/>
                <a:t>                                              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AA5C79F-CC68-7335-8219-C2049EE7A87E}"/>
                </a:ext>
              </a:extLst>
            </p:cNvPr>
            <p:cNvSpPr txBox="1"/>
            <p:nvPr/>
          </p:nvSpPr>
          <p:spPr>
            <a:xfrm>
              <a:off x="6718852" y="5443464"/>
              <a:ext cx="3181664" cy="73438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40000"/>
              </a:schemeClr>
            </a:solidFill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en-US" altLang="zh-CN" dirty="0"/>
            </a:p>
            <a:p>
              <a:pPr>
                <a:lnSpc>
                  <a:spcPct val="120000"/>
                </a:lnSpc>
                <a:defRPr/>
              </a:pPr>
              <a:endParaRPr lang="en-US" altLang="zh-CN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82BCEB1-F7BF-A359-A2CC-31437CE6EDDC}"/>
              </a:ext>
            </a:extLst>
          </p:cNvPr>
          <p:cNvSpPr txBox="1"/>
          <p:nvPr/>
        </p:nvSpPr>
        <p:spPr>
          <a:xfrm>
            <a:off x="10680700" y="1562100"/>
            <a:ext cx="547688" cy="403225"/>
          </a:xfrm>
          <a:prstGeom prst="rect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dirty="0"/>
              <a:t>                                              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93B5E7F-BA59-67FA-B39C-01C179F2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327025"/>
            <a:ext cx="113569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2">
            <a:extLst>
              <a:ext uri="{FF2B5EF4-FFF2-40B4-BE49-F238E27FC236}">
                <a16:creationId xmlns:a16="http://schemas.microsoft.com/office/drawing/2014/main" id="{449FFFEF-AE22-1373-E789-DF4D6F86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4.2.1 Cotes</a:t>
            </a:r>
            <a:r>
              <a:rPr lang="zh-CN" altLang="en-US"/>
              <a:t>系数</a:t>
            </a:r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79AE1C86-E948-0212-C62A-F1D50C28C822}"/>
              </a:ext>
            </a:extLst>
          </p:cNvPr>
          <p:cNvSpPr txBox="1">
            <a:spLocks/>
          </p:cNvSpPr>
          <p:nvPr/>
        </p:nvSpPr>
        <p:spPr bwMode="auto">
          <a:xfrm>
            <a:off x="255588" y="4000500"/>
            <a:ext cx="6564312" cy="6477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endParaRPr lang="zh-CN" altLang="en-US" sz="2400" kern="0" dirty="0"/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A84AEC30-E92E-3985-E339-8F52CE84B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88" y="1527175"/>
            <a:ext cx="1454150" cy="53181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400"/>
              <a:t>解：</a:t>
            </a:r>
          </a:p>
        </p:txBody>
      </p:sp>
      <p:sp>
        <p:nvSpPr>
          <p:cNvPr id="19" name="内容占位符 1">
            <a:extLst>
              <a:ext uri="{FF2B5EF4-FFF2-40B4-BE49-F238E27FC236}">
                <a16:creationId xmlns:a16="http://schemas.microsoft.com/office/drawing/2014/main" id="{2F53C010-132D-CB52-B595-C662D04834C5}"/>
              </a:ext>
            </a:extLst>
          </p:cNvPr>
          <p:cNvSpPr txBox="1">
            <a:spLocks/>
          </p:cNvSpPr>
          <p:nvPr/>
        </p:nvSpPr>
        <p:spPr bwMode="auto">
          <a:xfrm>
            <a:off x="781050" y="1552575"/>
            <a:ext cx="4260850" cy="533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z="2400" kern="0" dirty="0"/>
              <a:t>代入求积公式，有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DCD8B22A-C2E9-649E-9F26-12EAC75650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888" y="2206625"/>
          <a:ext cx="5786437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03800" imgH="838200" progId="Equation.DSMT4">
                  <p:embed/>
                </p:oleObj>
              </mc:Choice>
              <mc:Fallback>
                <p:oleObj name="Equation" r:id="rId3" imgW="5003800" imgH="8382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8" y="2206625"/>
                        <a:ext cx="5786437" cy="9921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29A51BA8-72B9-D316-E544-63A07762B673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946150"/>
            <a:ext cx="11106150" cy="750888"/>
            <a:chOff x="254876" y="946874"/>
            <a:chExt cx="11107601" cy="750887"/>
          </a:xfrm>
        </p:grpSpPr>
        <p:sp>
          <p:nvSpPr>
            <p:cNvPr id="9" name="内容占位符 3">
              <a:extLst>
                <a:ext uri="{FF2B5EF4-FFF2-40B4-BE49-F238E27FC236}">
                  <a16:creationId xmlns:a16="http://schemas.microsoft.com/office/drawing/2014/main" id="{A9CAFFB1-C11E-860F-786F-5CF8BB500B2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4876" y="1100862"/>
              <a:ext cx="11107601" cy="427036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66"/>
                </a:buClr>
                <a:buFont typeface="Wingdings" panose="05000000000000000000" pitchFamily="2" charset="2"/>
                <a:buNone/>
                <a:defRPr kumimoji="1" lang="zh-CN" altLang="en-US" sz="2000" b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defRPr>
              </a:lvl1pPr>
              <a:lvl2pPr marL="785813" indent="-30162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208088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2275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176463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defRPr/>
              </a:pPr>
              <a:r>
                <a:rPr sz="2400" kern="0">
                  <a:solidFill>
                    <a:srgbClr val="0000CC"/>
                  </a:solidFill>
                  <a:latin typeface="Times New Roman" panose="02020603050405020304" pitchFamily="18" charset="0"/>
                </a:rPr>
                <a:t>例</a:t>
              </a:r>
              <a:r>
                <a:rPr lang="en-US" altLang="zh-CN" sz="2400" kern="0">
                  <a:solidFill>
                    <a:srgbClr val="0000CC"/>
                  </a:solidFill>
                </a:rPr>
                <a:t>4.5 </a:t>
              </a:r>
              <a:r>
                <a:rPr sz="2400" kern="0">
                  <a:solidFill>
                    <a:srgbClr val="0000CC"/>
                  </a:solidFill>
                  <a:latin typeface="Times New Roman" panose="02020603050405020304" pitchFamily="18" charset="0"/>
                </a:rPr>
                <a:t> 用梯形公式、辛普森公式和</a:t>
              </a:r>
              <a:r>
                <a:rPr lang="en-US" altLang="zh-CN" sz="2400" kern="0">
                  <a:solidFill>
                    <a:srgbClr val="0000CC"/>
                  </a:solidFill>
                  <a:latin typeface="Times New Roman" panose="02020603050405020304" pitchFamily="18" charset="0"/>
                </a:rPr>
                <a:t> Cotes</a:t>
              </a:r>
              <a:r>
                <a:rPr sz="2400" kern="0">
                  <a:solidFill>
                    <a:srgbClr val="0000CC"/>
                  </a:solidFill>
                  <a:latin typeface="Times New Roman" panose="02020603050405020304" pitchFamily="18" charset="0"/>
                </a:rPr>
                <a:t>公式求积分                        的近似值。</a:t>
              </a:r>
            </a:p>
          </p:txBody>
        </p:sp>
        <p:graphicFrame>
          <p:nvGraphicFramePr>
            <p:cNvPr id="31756" name="对象 1">
              <a:extLst>
                <a:ext uri="{FF2B5EF4-FFF2-40B4-BE49-F238E27FC236}">
                  <a16:creationId xmlns:a16="http://schemas.microsoft.com/office/drawing/2014/main" id="{B7684FD7-1B61-A861-4F4F-607508EF97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53921" y="946874"/>
            <a:ext cx="1703387" cy="750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473200" imgH="635000" progId="Equation.DSMT4">
                    <p:embed/>
                  </p:oleObj>
                </mc:Choice>
                <mc:Fallback>
                  <p:oleObj name="Equation" r:id="rId5" imgW="1473200" imgH="6350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3921" y="946874"/>
                          <a:ext cx="1703387" cy="7508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94A1585-D86C-348D-0E24-CF1F594883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788" y="3198813"/>
          <a:ext cx="11987212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363200" imgH="1727200" progId="Equation.DSMT4">
                  <p:embed/>
                </p:oleObj>
              </mc:Choice>
              <mc:Fallback>
                <p:oleObj name="Equation" r:id="rId7" imgW="10363200" imgH="1727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3198813"/>
                        <a:ext cx="11987212" cy="2044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1CE213C-D80D-81F5-45AC-39AFB2E008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788" y="5287963"/>
          <a:ext cx="10017125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61400" imgH="927100" progId="Equation.DSMT4">
                  <p:embed/>
                </p:oleObj>
              </mc:Choice>
              <mc:Fallback>
                <p:oleObj name="Equation" r:id="rId9" imgW="8661400" imgH="9271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5287963"/>
                        <a:ext cx="10017125" cy="1095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83B57438-ED86-669C-077F-A95538E40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6289675"/>
            <a:ext cx="6337300" cy="455613"/>
          </a:xfrm>
          <a:prstGeom prst="wedgeRoundRectCallout">
            <a:avLst>
              <a:gd name="adj1" fmla="val -45190"/>
              <a:gd name="adj2" fmla="val -158472"/>
              <a:gd name="adj3" fmla="val 16667"/>
            </a:avLst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=4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时的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Newton-Cotes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公式，称为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Cotes</a:t>
            </a: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9" grpId="0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2">
            <a:extLst>
              <a:ext uri="{FF2B5EF4-FFF2-40B4-BE49-F238E27FC236}">
                <a16:creationId xmlns:a16="http://schemas.microsoft.com/office/drawing/2014/main" id="{866DAD0A-A26C-3ADB-16A2-AD767023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4.2.4 </a:t>
            </a:r>
            <a:r>
              <a:rPr lang="zh-CN" altLang="en-US"/>
              <a:t>复化求积法及其收敛性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58561AD-A9D5-6727-5926-4B46F5D38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3811588"/>
            <a:ext cx="2805113" cy="623887"/>
          </a:xfrm>
        </p:spPr>
        <p:txBody>
          <a:bodyPr/>
          <a:lstStyle/>
          <a:p>
            <a:pPr marL="361950" indent="-361950"/>
            <a:r>
              <a:rPr lang="zh-CN" altLang="en-US" sz="2400">
                <a:solidFill>
                  <a:srgbClr val="0000CC"/>
                </a:solidFill>
              </a:rPr>
              <a:t>复化梯形公式</a:t>
            </a:r>
          </a:p>
        </p:txBody>
      </p:sp>
      <p:sp>
        <p:nvSpPr>
          <p:cNvPr id="33796" name="内容占位符 12">
            <a:extLst>
              <a:ext uri="{FF2B5EF4-FFF2-40B4-BE49-F238E27FC236}">
                <a16:creationId xmlns:a16="http://schemas.microsoft.com/office/drawing/2014/main" id="{9FE21B0F-634F-ABEB-4F64-ECAEC37189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46075" y="963613"/>
            <a:ext cx="11491913" cy="10112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z="2400"/>
              <a:t> </a:t>
            </a:r>
            <a:r>
              <a:rPr sz="2400">
                <a:solidFill>
                  <a:srgbClr val="0000CC"/>
                </a:solidFill>
              </a:rPr>
              <a:t>复化求积的基本思想</a:t>
            </a:r>
            <a:r>
              <a:rPr sz="2400"/>
              <a:t>：把积分区间分成若干子区间，再用低阶</a:t>
            </a:r>
            <a:r>
              <a:rPr lang="en-US" altLang="zh-CN" sz="2400"/>
              <a:t>Newton-Cotes</a:t>
            </a:r>
            <a:r>
              <a:rPr sz="2400"/>
              <a:t>公式在每个子区间上求积分，然后对其求和，进而求得整个区间上的求积公式。</a:t>
            </a:r>
            <a:r>
              <a:rPr lang="en-US" altLang="zh-CN" sz="2400"/>
              <a:t> </a:t>
            </a:r>
            <a:endParaRPr sz="240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7E638507-E52E-8600-BB00-F3D9FF2232F5}"/>
              </a:ext>
            </a:extLst>
          </p:cNvPr>
          <p:cNvSpPr txBox="1">
            <a:spLocks/>
          </p:cNvSpPr>
          <p:nvPr/>
        </p:nvSpPr>
        <p:spPr bwMode="auto">
          <a:xfrm>
            <a:off x="346075" y="2206625"/>
            <a:ext cx="11488738" cy="5286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sz="2400" kern="0">
                <a:latin typeface="Times New Roman" panose="02020603050405020304" pitchFamily="18" charset="0"/>
              </a:rPr>
              <a:t>设将积分区间</a:t>
            </a:r>
            <a:r>
              <a:rPr lang="en-US" altLang="zh-CN" sz="2400" kern="0">
                <a:latin typeface="Times New Roman" panose="02020603050405020304" pitchFamily="18" charset="0"/>
              </a:rPr>
              <a:t>[</a:t>
            </a:r>
            <a:r>
              <a:rPr lang="en-US" altLang="zh-CN" sz="2400" i="1" kern="0" err="1">
                <a:latin typeface="Times New Roman" panose="02020603050405020304" pitchFamily="18" charset="0"/>
              </a:rPr>
              <a:t>a</a:t>
            </a:r>
            <a:r>
              <a:rPr lang="en-US" altLang="zh-CN" sz="2400" kern="0" err="1">
                <a:latin typeface="Times New Roman" panose="02020603050405020304" pitchFamily="18" charset="0"/>
              </a:rPr>
              <a:t>,</a:t>
            </a:r>
            <a:r>
              <a:rPr lang="en-US" altLang="zh-CN" sz="2400" i="1" kern="0" err="1">
                <a:latin typeface="Times New Roman" panose="02020603050405020304" pitchFamily="18" charset="0"/>
              </a:rPr>
              <a:t>b</a:t>
            </a:r>
            <a:r>
              <a:rPr lang="en-US" altLang="zh-CN" sz="2400" kern="0">
                <a:latin typeface="Times New Roman" panose="02020603050405020304" pitchFamily="18" charset="0"/>
              </a:rPr>
              <a:t>]</a:t>
            </a:r>
            <a:r>
              <a:rPr sz="2400" kern="0">
                <a:latin typeface="Times New Roman" panose="02020603050405020304" pitchFamily="18" charset="0"/>
              </a:rPr>
              <a:t>划分为</a:t>
            </a:r>
            <a:r>
              <a:rPr lang="en-US" altLang="zh-CN" sz="2400" i="1" kern="0">
                <a:latin typeface="Times New Roman" panose="02020603050405020304" pitchFamily="18" charset="0"/>
              </a:rPr>
              <a:t>n</a:t>
            </a:r>
            <a:r>
              <a:rPr sz="2400" kern="0">
                <a:latin typeface="Times New Roman" panose="02020603050405020304" pitchFamily="18" charset="0"/>
              </a:rPr>
              <a:t>等份，取</a:t>
            </a:r>
            <a:r>
              <a:rPr sz="2400" kern="0">
                <a:solidFill>
                  <a:srgbClr val="0000CC"/>
                </a:solidFill>
                <a:latin typeface="Times New Roman" panose="02020603050405020304" pitchFamily="18" charset="0"/>
              </a:rPr>
              <a:t>等距节点</a:t>
            </a:r>
            <a:r>
              <a:rPr lang="en-US" altLang="zh-CN" sz="2400" i="1" kern="0" err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i="1" kern="0" baseline="-25000" err="1">
                <a:solidFill>
                  <a:srgbClr val="0000CC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i="1" kern="0">
                <a:solidFill>
                  <a:srgbClr val="0000CC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400" i="1" kern="0" err="1">
                <a:solidFill>
                  <a:srgbClr val="0000CC"/>
                </a:solidFill>
                <a:latin typeface="Times New Roman" panose="02020603050405020304" pitchFamily="18" charset="0"/>
              </a:rPr>
              <a:t>a+kh</a:t>
            </a:r>
            <a:r>
              <a:rPr lang="en-US" sz="2400" kern="0">
                <a:latin typeface="Times New Roman" panose="02020603050405020304" pitchFamily="18" charset="0"/>
              </a:rPr>
              <a:t>，</a:t>
            </a:r>
            <a:r>
              <a:rPr sz="2400" kern="0">
                <a:latin typeface="Times New Roman" panose="02020603050405020304" pitchFamily="18" charset="0"/>
              </a:rPr>
              <a:t>步长               ，</a:t>
            </a:r>
            <a:r>
              <a:rPr lang="en-US" altLang="zh-CN" sz="2400" i="1" kern="0">
                <a:latin typeface="Times New Roman" panose="02020603050405020304" pitchFamily="18" charset="0"/>
              </a:rPr>
              <a:t>k</a:t>
            </a:r>
            <a:r>
              <a:rPr lang="en-US" altLang="zh-CN" sz="2400" kern="0">
                <a:latin typeface="Times New Roman" panose="02020603050405020304" pitchFamily="18" charset="0"/>
              </a:rPr>
              <a:t>=0,1,2,……,</a:t>
            </a:r>
            <a:r>
              <a:rPr lang="en-US" altLang="zh-CN" sz="2400" i="1" kern="0">
                <a:latin typeface="Times New Roman" panose="02020603050405020304" pitchFamily="18" charset="0"/>
              </a:rPr>
              <a:t>n</a:t>
            </a:r>
            <a:endParaRPr lang="en-US" sz="2400" i="1" kern="0">
              <a:latin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3DA7C5C-3288-8EDB-96A6-DC7C4962F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35963" y="2076450"/>
          <a:ext cx="12477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52087" imgH="609336" progId="Equation.DSMT4">
                  <p:embed/>
                </p:oleObj>
              </mc:Choice>
              <mc:Fallback>
                <p:oleObj name="Equation" r:id="rId3" imgW="952087" imgH="609336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5963" y="2076450"/>
                        <a:ext cx="124777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3">
            <a:extLst>
              <a:ext uri="{FF2B5EF4-FFF2-40B4-BE49-F238E27FC236}">
                <a16:creationId xmlns:a16="http://schemas.microsoft.com/office/drawing/2014/main" id="{2049105A-67C7-A351-67C4-E05772FAD3DD}"/>
              </a:ext>
            </a:extLst>
          </p:cNvPr>
          <p:cNvSpPr txBox="1">
            <a:spLocks/>
          </p:cNvSpPr>
          <p:nvPr/>
        </p:nvSpPr>
        <p:spPr bwMode="auto">
          <a:xfrm>
            <a:off x="346075" y="3009900"/>
            <a:ext cx="11488738" cy="5270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sz="2400" kern="0">
                <a:latin typeface="Times New Roman" panose="02020603050405020304" pitchFamily="18" charset="0"/>
              </a:rPr>
              <a:t>由定积分的区间可加性</a:t>
            </a:r>
            <a:r>
              <a:rPr lang="en-US" sz="2400" kern="0">
                <a:latin typeface="Times New Roman" panose="02020603050405020304" pitchFamily="18" charset="0"/>
              </a:rPr>
              <a:t>，</a:t>
            </a:r>
            <a:r>
              <a:rPr sz="2400" kern="0">
                <a:latin typeface="Times New Roman" panose="02020603050405020304" pitchFamily="18" charset="0"/>
              </a:rPr>
              <a:t>有</a:t>
            </a:r>
            <a:r>
              <a:rPr lang="en-US" altLang="zh-CN" sz="2400" kern="0">
                <a:latin typeface="Times New Roman" panose="02020603050405020304" pitchFamily="18" charset="0"/>
              </a:rPr>
              <a:t>:</a:t>
            </a:r>
            <a:endParaRPr lang="en-US" sz="2400" i="1" kern="0">
              <a:latin typeface="Times New Roman" panose="02020603050405020304" pitchFamily="18" charset="0"/>
            </a:endParaRPr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2B444398-279B-4FCC-7DDA-A727E0A28F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9425" y="2927350"/>
          <a:ext cx="3916363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73400" imgH="609600" progId="Equation.DSMT4">
                  <p:embed/>
                </p:oleObj>
              </mc:Choice>
              <mc:Fallback>
                <p:oleObj name="Equation" r:id="rId5" imgW="3073400" imgH="609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9425" y="2927350"/>
                        <a:ext cx="3916363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B789F485-40B2-ED97-2754-343D75F4C685}"/>
              </a:ext>
            </a:extLst>
          </p:cNvPr>
          <p:cNvSpPr txBox="1">
            <a:spLocks/>
          </p:cNvSpPr>
          <p:nvPr/>
        </p:nvSpPr>
        <p:spPr bwMode="auto">
          <a:xfrm>
            <a:off x="503238" y="4445000"/>
            <a:ext cx="11488737" cy="5286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altLang="zh-CN" sz="2400">
                <a:latin typeface="Times New Roman" panose="02020603050405020304" pitchFamily="18" charset="0"/>
              </a:rPr>
              <a:t>若在每个小区间</a:t>
            </a:r>
            <a:r>
              <a:rPr lang="en-US" altLang="zh-CN" sz="2400">
                <a:latin typeface="Times New Roman" panose="02020603050405020304" pitchFamily="18" charset="0"/>
              </a:rPr>
              <a:t>[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2400">
                <a:latin typeface="Times New Roman" panose="02020603050405020304" pitchFamily="18" charset="0"/>
              </a:rPr>
              <a:t>,</a:t>
            </a:r>
            <a:r>
              <a:rPr lang="en-US" altLang="zh-CN" sz="2400" i="1">
                <a:latin typeface="Times New Roman" panose="02020603050405020304" pitchFamily="18" charset="0"/>
              </a:rPr>
              <a:t> x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>
                <a:latin typeface="Times New Roman" panose="02020603050405020304" pitchFamily="18" charset="0"/>
              </a:rPr>
              <a:t>+1</a:t>
            </a:r>
            <a:r>
              <a:rPr lang="en-US" altLang="zh-CN" sz="2400">
                <a:latin typeface="Times New Roman" panose="02020603050405020304" pitchFamily="18" charset="0"/>
              </a:rPr>
              <a:t>]</a:t>
            </a:r>
            <a:r>
              <a:rPr altLang="zh-CN" sz="2400">
                <a:latin typeface="Times New Roman" panose="02020603050405020304" pitchFamily="18" charset="0"/>
              </a:rPr>
              <a:t>上用梯形公式求积，则有</a:t>
            </a:r>
            <a:r>
              <a:rPr lang="en-US" altLang="zh-CN" sz="2400">
                <a:latin typeface="Times New Roman" panose="02020603050405020304" pitchFamily="18" charset="0"/>
              </a:rPr>
              <a:t>:</a:t>
            </a:r>
            <a:endParaRPr lang="en-US" sz="2400" i="1" kern="0">
              <a:latin typeface="Times New Roman" panose="02020603050405020304" pitchFamily="18" charset="0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54FE16BA-075C-4CB2-3B53-4F7C352B93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438" y="5141913"/>
          <a:ext cx="7419975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096000" imgH="622300" progId="Equation.DSMT4">
                  <p:embed/>
                </p:oleObj>
              </mc:Choice>
              <mc:Fallback>
                <p:oleObj name="Equation" r:id="rId7" imgW="6096000" imgH="6223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8" y="5141913"/>
                        <a:ext cx="7419975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54BE36C-7F99-A4CE-418F-3D5C94B6FD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238" y="4562475"/>
          <a:ext cx="9398000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721600" imgH="1320800" progId="Equation.DSMT4">
                  <p:embed/>
                </p:oleObj>
              </mc:Choice>
              <mc:Fallback>
                <p:oleObj name="Equation" r:id="rId9" imgW="7721600" imgH="1320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4562475"/>
                        <a:ext cx="9398000" cy="1633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AA7B0D22-D7FD-D993-D546-1B6152EA39D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4442" y="1929597"/>
            <a:ext cx="4212333" cy="2456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6" grpId="0" build="p"/>
      <p:bldP spid="8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22CB50F-D4FC-C20F-7B3D-0545A6E469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2888" y="984250"/>
            <a:ext cx="11512550" cy="31972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3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定义（有效数字）</a:t>
            </a:r>
            <a:r>
              <a:rPr lang="zh-CN" altLang="en-US" sz="2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若近似值</a:t>
            </a:r>
            <a:r>
              <a:rPr lang="en-US" altLang="zh-CN" sz="23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*的误差限是某一位的半个单位，该位到</a:t>
            </a:r>
            <a:r>
              <a:rPr lang="en-US" altLang="zh-CN" sz="23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*的第一位</a:t>
            </a:r>
            <a:r>
              <a:rPr lang="zh-CN" altLang="en-US" sz="2300" b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非零</a:t>
            </a:r>
            <a:r>
              <a:rPr lang="zh-CN" altLang="en-US" sz="2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数字共有</a:t>
            </a:r>
            <a:r>
              <a:rPr lang="en-US" altLang="zh-CN" sz="23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位，则称</a:t>
            </a:r>
            <a:r>
              <a:rPr lang="en-US" altLang="zh-CN" sz="23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*有</a:t>
            </a:r>
            <a:r>
              <a:rPr lang="en-US" altLang="zh-CN" sz="23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位有效数字。</a:t>
            </a:r>
            <a:r>
              <a:rPr lang="zh-CN" altLang="en-US" sz="23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3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3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*精确到末位，则称</a:t>
            </a:r>
            <a:r>
              <a:rPr lang="en-US" altLang="zh-CN" sz="23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3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*为</a:t>
            </a:r>
            <a:r>
              <a:rPr lang="zh-CN" altLang="en-US" sz="23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有效数</a:t>
            </a:r>
            <a:r>
              <a:rPr lang="zh-CN" altLang="en-US" sz="23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3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3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 圆周率</a:t>
            </a:r>
            <a:r>
              <a:rPr lang="en-US" altLang="zh-CN" sz="23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π</a:t>
            </a:r>
            <a:r>
              <a:rPr lang="zh-CN" altLang="zh-CN" sz="23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≈ </a:t>
            </a:r>
            <a:r>
              <a:rPr lang="en-US" altLang="zh-CN" sz="23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3.14159265……</a:t>
            </a:r>
            <a:r>
              <a:rPr lang="zh-CN" altLang="en-US" sz="23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，则其近似值</a:t>
            </a:r>
            <a:r>
              <a:rPr lang="en-US" altLang="zh-CN" sz="23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π</a:t>
            </a:r>
            <a:r>
              <a:rPr lang="zh-CN" altLang="zh-CN" sz="23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≈ </a:t>
            </a:r>
            <a:r>
              <a:rPr lang="en-US" altLang="zh-CN" sz="23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3.1416</a:t>
            </a:r>
            <a:r>
              <a:rPr lang="zh-CN" altLang="en-US" sz="23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有五位有效数字，而</a:t>
            </a:r>
            <a:r>
              <a:rPr lang="en-US" altLang="zh-CN" sz="2300" i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π</a:t>
            </a:r>
            <a:r>
              <a:rPr lang="zh-CN" altLang="zh-CN" sz="23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≈ </a:t>
            </a:r>
            <a:r>
              <a:rPr lang="en-US" altLang="zh-CN" sz="23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3.14159</a:t>
            </a:r>
            <a:r>
              <a:rPr lang="zh-CN" altLang="en-US" sz="23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有六位有效数字。</a:t>
            </a:r>
            <a:endParaRPr lang="en-US" altLang="zh-CN" sz="2300" dirty="0">
              <a:solidFill>
                <a:srgbClr val="0000C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其误差不超过末位数的半个单位，即</a:t>
            </a:r>
            <a:endParaRPr lang="en-US" altLang="zh-CN" sz="23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95" name="标题 2">
            <a:extLst>
              <a:ext uri="{FF2B5EF4-FFF2-40B4-BE49-F238E27FC236}">
                <a16:creationId xmlns:a16="http://schemas.microsoft.com/office/drawing/2014/main" id="{8F771DC9-6A53-467A-D278-D4881FF48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1.3.3 </a:t>
            </a:r>
            <a:r>
              <a:rPr lang="zh-CN" altLang="en-US"/>
              <a:t>有效数字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00F530-A44C-28F0-8984-414C77515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3908425"/>
            <a:ext cx="6227763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AF5720-E06F-A68A-136E-555B6D67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105025"/>
            <a:ext cx="9469437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DD883D2-4D5A-23EE-05FA-7A794AB134CC}"/>
              </a:ext>
            </a:extLst>
          </p:cNvPr>
          <p:cNvSpPr txBox="1"/>
          <p:nvPr/>
        </p:nvSpPr>
        <p:spPr>
          <a:xfrm>
            <a:off x="6096000" y="2320925"/>
            <a:ext cx="3492500" cy="2578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zh-CN" sz="2200" kern="1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有效数</a:t>
            </a:r>
            <a:r>
              <a:rPr lang="zh-CN" altLang="en-US" sz="2200" kern="1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</a:t>
            </a:r>
            <a:r>
              <a:rPr lang="zh-CN" altLang="zh-CN" sz="2200" kern="1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的误差限是</a:t>
            </a:r>
            <a:r>
              <a:rPr lang="zh-CN" altLang="en-US" sz="2200" kern="1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</a:t>
            </a:r>
            <a:r>
              <a:rPr lang="zh-CN" altLang="zh-CN" sz="2200" kern="1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末位数单位的一半</a:t>
            </a:r>
            <a:r>
              <a:rPr lang="zh-CN" altLang="en-US" sz="2200" kern="1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200" kern="100" dirty="0">
              <a:solidFill>
                <a:srgbClr val="0000C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zh-CN" sz="2200" kern="1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有效数</a:t>
            </a:r>
            <a:r>
              <a:rPr lang="zh-CN" altLang="en-US" sz="2200" kern="1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</a:t>
            </a:r>
            <a:r>
              <a:rPr lang="zh-CN" altLang="zh-CN" sz="2200" kern="1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本身就体现了误差</a:t>
            </a:r>
            <a:r>
              <a:rPr lang="zh-CN" altLang="en-US" sz="2200" kern="1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限，其位数越多误差限越小</a:t>
            </a:r>
            <a:r>
              <a:rPr lang="zh-CN" altLang="zh-CN" sz="2200" kern="1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200" kern="100" dirty="0">
              <a:solidFill>
                <a:srgbClr val="0000CC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D915ECF-E9B7-B116-2BBE-97047A3F006F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5302250"/>
            <a:ext cx="11344275" cy="1266825"/>
            <a:chOff x="423863" y="5126039"/>
            <a:chExt cx="11344275" cy="126576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CFEB822-4026-9C7C-67DF-8F90E3B54ACA}"/>
                </a:ext>
              </a:extLst>
            </p:cNvPr>
            <p:cNvSpPr txBox="1"/>
            <p:nvPr/>
          </p:nvSpPr>
          <p:spPr bwMode="auto">
            <a:xfrm>
              <a:off x="423863" y="5126039"/>
              <a:ext cx="11344275" cy="11341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Clr>
                  <a:srgbClr val="0000CC"/>
                </a:buClr>
                <a:defRPr/>
              </a:pPr>
              <a:r>
                <a:rPr lang="zh-CN" altLang="en-US" sz="2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用科学计数法可将有</a:t>
              </a:r>
              <a:r>
                <a:rPr lang="en-US" altLang="zh-CN" sz="23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位有效数字的近似值记为：</a:t>
              </a:r>
              <a:r>
                <a:rPr lang="en-US" altLang="zh-CN" sz="23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</a:t>
              </a:r>
              <a:r>
                <a:rPr lang="en-US" altLang="zh-CN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=±10</a:t>
              </a:r>
              <a:r>
                <a:rPr lang="en-US" altLang="zh-CN" sz="2300" i="1" baseline="30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lang="en-US" altLang="zh-CN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×[</a:t>
              </a:r>
              <a:r>
                <a:rPr lang="en-US" altLang="zh-CN" sz="23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3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</a:t>
              </a:r>
              <a:r>
                <a:rPr lang="en-US" altLang="zh-CN" sz="23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</a:t>
              </a:r>
              <a:r>
                <a:rPr lang="en-US" altLang="zh-CN" sz="23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×10</a:t>
              </a:r>
              <a:r>
                <a:rPr lang="en-US" altLang="zh-CN" sz="2300" i="1" baseline="30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en-US" altLang="zh-CN" sz="2300" baseline="30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+…+</a:t>
              </a:r>
              <a:r>
                <a:rPr lang="en-US" altLang="zh-CN" sz="23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</a:t>
              </a:r>
              <a:r>
                <a:rPr lang="en-US" altLang="zh-CN" sz="2300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× 10</a:t>
              </a:r>
              <a:r>
                <a:rPr lang="en-US" altLang="zh-CN" sz="2300" i="1" baseline="30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en-US" altLang="zh-CN" sz="2300" baseline="30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300" i="1" baseline="30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300" baseline="30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-1)</a:t>
              </a:r>
              <a:r>
                <a:rPr lang="en-US" altLang="zh-CN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]</a:t>
              </a:r>
              <a:r>
                <a:rPr lang="zh-CN" altLang="en-US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                                   </a:t>
              </a:r>
              <a:r>
                <a:rPr lang="zh-CN" altLang="en-US" sz="2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其中，</a:t>
              </a:r>
              <a:r>
                <a:rPr lang="en-US" altLang="zh-CN" sz="23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300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zh-CN" altLang="en-US" sz="2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0~9</a:t>
              </a:r>
              <a:r>
                <a:rPr lang="zh-CN" altLang="en-US" sz="2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的数字，但</a:t>
              </a:r>
              <a:r>
                <a:rPr lang="en-US" altLang="zh-CN" sz="23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3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≠</a:t>
              </a:r>
              <a:r>
                <a:rPr lang="en-US" altLang="zh-CN" sz="23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3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2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为整数，且</a:t>
              </a:r>
              <a:r>
                <a:rPr lang="zh-CN" altLang="en-US" sz="23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绝对误差限</a:t>
              </a:r>
              <a:r>
                <a:rPr lang="zh-CN" altLang="en-US" sz="2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</a:t>
              </a:r>
              <a:r>
                <a:rPr lang="zh-CN" altLang="en-US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    </a:t>
              </a:r>
              <a:r>
                <a:rPr kumimoji="1" lang="zh-CN" altLang="en-US" sz="24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。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8201" name="对象 12">
              <a:extLst>
                <a:ext uri="{FF2B5EF4-FFF2-40B4-BE49-F238E27FC236}">
                  <a16:creationId xmlns:a16="http://schemas.microsoft.com/office/drawing/2014/main" id="{C2DE0D57-8D75-69CE-3345-AFFF53EDBD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63059" y="5702832"/>
            <a:ext cx="2887662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552700" imgH="609600" progId="Equation.DSMT4">
                    <p:embed/>
                  </p:oleObj>
                </mc:Choice>
                <mc:Fallback>
                  <p:oleObj name="Equation" r:id="rId5" imgW="2552700" imgH="609600" progId="Equation.DSMT4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63059" y="5702832"/>
                          <a:ext cx="2887662" cy="6889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2">
            <a:extLst>
              <a:ext uri="{FF2B5EF4-FFF2-40B4-BE49-F238E27FC236}">
                <a16:creationId xmlns:a16="http://schemas.microsoft.com/office/drawing/2014/main" id="{FCF492D3-F7A0-3BDB-D14E-D1777C29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4.2.4 </a:t>
            </a:r>
            <a:r>
              <a:rPr lang="zh-CN" altLang="en-US"/>
              <a:t>复化求积法及其收敛性</a:t>
            </a:r>
          </a:p>
        </p:txBody>
      </p:sp>
      <p:sp>
        <p:nvSpPr>
          <p:cNvPr id="35843" name="内容占位符 10">
            <a:extLst>
              <a:ext uri="{FF2B5EF4-FFF2-40B4-BE49-F238E27FC236}">
                <a16:creationId xmlns:a16="http://schemas.microsoft.com/office/drawing/2014/main" id="{066E0E3D-9865-8854-07E8-EF5327322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25" y="1073150"/>
            <a:ext cx="11107738" cy="527050"/>
          </a:xfrm>
        </p:spPr>
        <p:txBody>
          <a:bodyPr/>
          <a:lstStyle/>
          <a:p>
            <a:pPr marL="361950" indent="-361950"/>
            <a:r>
              <a:rPr lang="zh-CN" altLang="en-US" sz="2400">
                <a:solidFill>
                  <a:srgbClr val="0000CC"/>
                </a:solidFill>
              </a:rPr>
              <a:t>复化</a:t>
            </a:r>
            <a:r>
              <a:rPr lang="en-US" altLang="zh-CN" sz="2400">
                <a:solidFill>
                  <a:srgbClr val="0000CC"/>
                </a:solidFill>
              </a:rPr>
              <a:t>Simpson</a:t>
            </a:r>
            <a:r>
              <a:rPr lang="zh-CN" altLang="en-US" sz="2400">
                <a:solidFill>
                  <a:srgbClr val="0000CC"/>
                </a:solidFill>
              </a:rPr>
              <a:t>公式</a:t>
            </a: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9BC91875-E1B7-30F0-DC37-D7F101509D30}"/>
              </a:ext>
            </a:extLst>
          </p:cNvPr>
          <p:cNvSpPr txBox="1">
            <a:spLocks/>
          </p:cNvSpPr>
          <p:nvPr/>
        </p:nvSpPr>
        <p:spPr bwMode="auto">
          <a:xfrm>
            <a:off x="619125" y="1785938"/>
            <a:ext cx="11488738" cy="5286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altLang="zh-CN" sz="2400">
                <a:latin typeface="Times New Roman" panose="02020603050405020304" pitchFamily="18" charset="0"/>
              </a:rPr>
              <a:t>若在</a:t>
            </a:r>
            <a:r>
              <a:rPr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每个小区间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</a:rPr>
              <a:t> x</a:t>
            </a:r>
            <a:r>
              <a:rPr lang="en-US" altLang="zh-CN" sz="2400" b="1" i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+1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]</a:t>
            </a:r>
            <a:r>
              <a:rPr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上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sz="2400" b="1">
                <a:solidFill>
                  <a:srgbClr val="0000CC"/>
                </a:solidFill>
                <a:latin typeface="Times New Roman" panose="02020603050405020304" pitchFamily="18" charset="0"/>
              </a:rPr>
              <a:t>等分</a:t>
            </a:r>
            <a:r>
              <a:rPr sz="2400">
                <a:latin typeface="Times New Roman" panose="02020603050405020304" pitchFamily="18" charset="0"/>
              </a:rPr>
              <a:t>，</a:t>
            </a:r>
            <a:r>
              <a:rPr altLang="zh-CN" sz="2400">
                <a:latin typeface="Times New Roman" panose="02020603050405020304" pitchFamily="18" charset="0"/>
              </a:rPr>
              <a:t>用</a:t>
            </a:r>
            <a:r>
              <a:rPr lang="en-US" altLang="zh-CN" sz="2400">
                <a:latin typeface="Times New Roman" panose="02020603050405020304" pitchFamily="18" charset="0"/>
              </a:rPr>
              <a:t>Simpson</a:t>
            </a:r>
            <a:r>
              <a:rPr altLang="zh-CN" sz="2400">
                <a:latin typeface="Times New Roman" panose="02020603050405020304" pitchFamily="18" charset="0"/>
              </a:rPr>
              <a:t>公式求积，则有</a:t>
            </a:r>
            <a:r>
              <a:rPr lang="en-US" altLang="zh-CN" sz="2400">
                <a:latin typeface="Times New Roman" panose="02020603050405020304" pitchFamily="18" charset="0"/>
              </a:rPr>
              <a:t>:</a:t>
            </a:r>
            <a:endParaRPr lang="en-US" sz="2400" i="1" kern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E1FF700-7938-A57B-1ABC-5CB1F3578C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9688" y="2366963"/>
          <a:ext cx="6580187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53100" imgH="914400" progId="Equation.DSMT4">
                  <p:embed/>
                </p:oleObj>
              </mc:Choice>
              <mc:Fallback>
                <p:oleObj name="Equation" r:id="rId3" imgW="5753100" imgH="9144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2366963"/>
                        <a:ext cx="6580187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4F333EAD-B95A-63A7-0078-7B5823570334}"/>
              </a:ext>
            </a:extLst>
          </p:cNvPr>
          <p:cNvGrpSpPr>
            <a:grpSpLocks/>
          </p:cNvGrpSpPr>
          <p:nvPr/>
        </p:nvGrpSpPr>
        <p:grpSpPr bwMode="auto">
          <a:xfrm>
            <a:off x="346075" y="28575"/>
            <a:ext cx="11523663" cy="1244600"/>
            <a:chOff x="423819" y="5526157"/>
            <a:chExt cx="11523016" cy="124482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703A764-D5B6-6B7D-44B1-51EC5C664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23819" y="5526157"/>
              <a:ext cx="11523016" cy="916264"/>
            </a:xfrm>
            <a:prstGeom prst="rect">
              <a:avLst/>
            </a:prstGeom>
          </p:spPr>
        </p:pic>
        <p:sp>
          <p:nvSpPr>
            <p:cNvPr id="35851" name="文本框 7">
              <a:extLst>
                <a:ext uri="{FF2B5EF4-FFF2-40B4-BE49-F238E27FC236}">
                  <a16:creationId xmlns:a16="http://schemas.microsoft.com/office/drawing/2014/main" id="{62965A81-8117-C5B8-6529-D485753CF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66090" y="6309316"/>
              <a:ext cx="1080745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(4.2.3)</a:t>
              </a: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BC09E472-4AC6-1982-6264-7E337EA368BC}"/>
              </a:ext>
            </a:extLst>
          </p:cNvPr>
          <p:cNvSpPr txBox="1">
            <a:spLocks/>
          </p:cNvSpPr>
          <p:nvPr/>
        </p:nvSpPr>
        <p:spPr bwMode="auto">
          <a:xfrm>
            <a:off x="619125" y="4775200"/>
            <a:ext cx="11488738" cy="5286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115000"/>
              </a:lnSpc>
              <a:defRPr/>
            </a:pPr>
            <a:r>
              <a:rPr sz="2400">
                <a:latin typeface="Times New Roman" panose="02020603050405020304" pitchFamily="18" charset="0"/>
              </a:rPr>
              <a:t>其中，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分点</a:t>
            </a:r>
            <a:r>
              <a:rPr lang="en-US" altLang="zh-CN" sz="2400" i="1" kern="100" err="1">
                <a:latin typeface="Times New Roman" panose="02020603050405020304" pitchFamily="18" charset="0"/>
                <a:ea typeface="等线" panose="02010600030101010101" pitchFamily="2" charset="-122"/>
              </a:rPr>
              <a:t>x</a:t>
            </a:r>
            <a:r>
              <a:rPr lang="en-US" altLang="zh-CN" sz="2400" i="1" kern="100" baseline="-25000" err="1">
                <a:latin typeface="Times New Roman" panose="02020603050405020304" pitchFamily="18" charset="0"/>
                <a:ea typeface="等线" panose="02010600030101010101" pitchFamily="2" charset="-122"/>
              </a:rPr>
              <a:t>k</a:t>
            </a:r>
            <a:r>
              <a:rPr lang="en-US" altLang="zh-CN" sz="2400" i="1" kern="0">
                <a:latin typeface="Times New Roman" panose="02020603050405020304" pitchFamily="18" charset="0"/>
              </a:rPr>
              <a:t>=</a:t>
            </a:r>
            <a:r>
              <a:rPr lang="en-US" altLang="zh-CN" sz="2400" i="1" kern="0" err="1">
                <a:latin typeface="Times New Roman" panose="02020603050405020304" pitchFamily="18" charset="0"/>
              </a:rPr>
              <a:t>a+kh</a:t>
            </a:r>
            <a:r>
              <a:rPr sz="2400" kern="0">
                <a:latin typeface="Times New Roman" panose="02020603050405020304" pitchFamily="18" charset="0"/>
              </a:rPr>
              <a:t>，</a:t>
            </a:r>
            <a:r>
              <a:rPr lang="en-US" altLang="zh-CN" sz="2400" i="1" kern="0">
                <a:latin typeface="Times New Roman" panose="02020603050405020304" pitchFamily="18" charset="0"/>
              </a:rPr>
              <a:t>k=</a:t>
            </a:r>
            <a:r>
              <a:rPr lang="en-US" altLang="zh-CN" sz="2400" kern="0">
                <a:latin typeface="Times New Roman" panose="02020603050405020304" pitchFamily="18" charset="0"/>
              </a:rPr>
              <a:t>0,1,2,…</a:t>
            </a:r>
            <a:r>
              <a:rPr sz="2400" kern="0">
                <a:solidFill>
                  <a:srgbClr val="0000CC"/>
                </a:solidFill>
                <a:latin typeface="Times New Roman" panose="02020603050405020304" pitchFamily="18" charset="0"/>
              </a:rPr>
              <a:t>；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内分点</a:t>
            </a:r>
            <a:r>
              <a:rPr lang="en-US" altLang="zh-CN" sz="2400" i="1" kern="100">
                <a:latin typeface="Times New Roman" panose="02020603050405020304" pitchFamily="18" charset="0"/>
                <a:ea typeface="等线" panose="02010600030101010101" pitchFamily="2" charset="-122"/>
              </a:rPr>
              <a:t>x</a:t>
            </a:r>
            <a:r>
              <a:rPr lang="en-US" altLang="zh-CN" sz="2400" i="1" kern="100" baseline="-25000">
                <a:latin typeface="Times New Roman" panose="02020603050405020304" pitchFamily="18" charset="0"/>
                <a:ea typeface="等线" panose="02010600030101010101" pitchFamily="2" charset="-122"/>
              </a:rPr>
              <a:t>k+</a:t>
            </a:r>
            <a:r>
              <a:rPr lang="en-US" altLang="zh-CN" sz="2400" kern="100" baseline="-25000">
                <a:latin typeface="Times New Roman" panose="02020603050405020304" pitchFamily="18" charset="0"/>
                <a:ea typeface="等线" panose="02010600030101010101" pitchFamily="2" charset="-122"/>
              </a:rPr>
              <a:t>1/2</a:t>
            </a:r>
            <a:r>
              <a:rPr sz="2400">
                <a:latin typeface="Times New Roman" panose="02020603050405020304" pitchFamily="18" charset="0"/>
              </a:rPr>
              <a:t>为子</a:t>
            </a:r>
            <a:r>
              <a:rPr altLang="zh-CN" sz="2400">
                <a:latin typeface="Times New Roman" panose="02020603050405020304" pitchFamily="18" charset="0"/>
              </a:rPr>
              <a:t>区间</a:t>
            </a:r>
            <a:r>
              <a:rPr lang="en-US" altLang="zh-CN" sz="2400">
                <a:latin typeface="Times New Roman" panose="02020603050405020304" pitchFamily="18" charset="0"/>
              </a:rPr>
              <a:t>[</a:t>
            </a:r>
            <a:r>
              <a:rPr lang="en-US" altLang="zh-CN" sz="2400" i="1" err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err="1">
                <a:latin typeface="Times New Roman" panose="02020603050405020304" pitchFamily="18" charset="0"/>
              </a:rPr>
              <a:t>k</a:t>
            </a:r>
            <a:r>
              <a:rPr lang="en-US" altLang="zh-CN" sz="2400">
                <a:latin typeface="Times New Roman" panose="02020603050405020304" pitchFamily="18" charset="0"/>
              </a:rPr>
              <a:t>,</a:t>
            </a:r>
            <a:r>
              <a:rPr lang="en-US" altLang="zh-CN" sz="2400" i="1">
                <a:latin typeface="Times New Roman" panose="02020603050405020304" pitchFamily="18" charset="0"/>
              </a:rPr>
              <a:t> x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>
                <a:latin typeface="Times New Roman" panose="02020603050405020304" pitchFamily="18" charset="0"/>
              </a:rPr>
              <a:t>+1</a:t>
            </a:r>
            <a:r>
              <a:rPr lang="en-US" altLang="zh-CN" sz="2400">
                <a:latin typeface="Times New Roman" panose="02020603050405020304" pitchFamily="18" charset="0"/>
              </a:rPr>
              <a:t>]</a:t>
            </a:r>
            <a:r>
              <a:rPr sz="2400">
                <a:latin typeface="Times New Roman" panose="02020603050405020304" pitchFamily="18" charset="0"/>
              </a:rPr>
              <a:t>的中点，</a:t>
            </a:r>
            <a:r>
              <a:rPr lang="en-US" altLang="zh-CN" sz="2400" i="1">
                <a:latin typeface="Times New Roman" panose="02020603050405020304" pitchFamily="18" charset="0"/>
              </a:rPr>
              <a:t>h</a:t>
            </a:r>
            <a:r>
              <a:rPr lang="en-US" altLang="zh-CN" sz="2400">
                <a:latin typeface="Times New Roman" panose="02020603050405020304" pitchFamily="18" charset="0"/>
              </a:rPr>
              <a:t>=(</a:t>
            </a:r>
            <a:r>
              <a:rPr lang="en-US" altLang="zh-CN" sz="2400" i="1">
                <a:latin typeface="Times New Roman" panose="02020603050405020304" pitchFamily="18" charset="0"/>
              </a:rPr>
              <a:t>b-a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  <a:r>
              <a:rPr lang="en-US" altLang="zh-CN" sz="2400" i="1">
                <a:latin typeface="Times New Roman" panose="02020603050405020304" pitchFamily="18" charset="0"/>
              </a:rPr>
              <a:t>/2</a:t>
            </a:r>
            <a:r>
              <a:rPr sz="2400">
                <a:latin typeface="Times New Roman" panose="02020603050405020304" pitchFamily="18" charset="0"/>
              </a:rPr>
              <a:t>。</a:t>
            </a:r>
            <a:endParaRPr lang="en-US" sz="2400" i="1" kern="0">
              <a:latin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447B79E-9CCC-4125-E18E-0B4F7D458D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2366963"/>
          <a:ext cx="8818562" cy="218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08900" imgH="1879600" progId="Equation.DSMT4">
                  <p:embed/>
                </p:oleObj>
              </mc:Choice>
              <mc:Fallback>
                <p:oleObj name="Equation" r:id="rId6" imgW="7708900" imgH="18796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366963"/>
                        <a:ext cx="8818562" cy="2182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28496E5-D343-1333-D597-D790F783C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1112838"/>
            <a:ext cx="26701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2227BED-7DEA-262D-5DF2-B844D0C13A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175" y="3429000"/>
          <a:ext cx="11202988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83800" imgH="1447800" progId="Equation.DSMT4">
                  <p:embed/>
                </p:oleObj>
              </mc:Choice>
              <mc:Fallback>
                <p:oleObj name="Equation" r:id="rId3" imgW="10083800" imgH="14478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" y="3429000"/>
                        <a:ext cx="11202988" cy="1631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标题 2">
            <a:extLst>
              <a:ext uri="{FF2B5EF4-FFF2-40B4-BE49-F238E27FC236}">
                <a16:creationId xmlns:a16="http://schemas.microsoft.com/office/drawing/2014/main" id="{526F298E-C761-6F67-F917-2E285BFC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4.2.4 </a:t>
            </a:r>
            <a:r>
              <a:rPr lang="zh-CN" altLang="en-US"/>
              <a:t>复化求积法及其收敛性</a:t>
            </a:r>
          </a:p>
        </p:txBody>
      </p:sp>
      <p:sp>
        <p:nvSpPr>
          <p:cNvPr id="39940" name="内容占位符 10">
            <a:extLst>
              <a:ext uri="{FF2B5EF4-FFF2-40B4-BE49-F238E27FC236}">
                <a16:creationId xmlns:a16="http://schemas.microsoft.com/office/drawing/2014/main" id="{A3507C77-5EE2-6A6C-0326-EC063D6C9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754188"/>
            <a:ext cx="11107737" cy="49371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400"/>
              <a:t>解：依据复化梯形公式，将区间八等分有：</a:t>
            </a:r>
          </a:p>
        </p:txBody>
      </p:sp>
      <p:sp>
        <p:nvSpPr>
          <p:cNvPr id="39941" name="内容占位符 12">
            <a:extLst>
              <a:ext uri="{FF2B5EF4-FFF2-40B4-BE49-F238E27FC236}">
                <a16:creationId xmlns:a16="http://schemas.microsoft.com/office/drawing/2014/main" id="{E1EEE2A5-AB96-2DEA-251B-6D3494CBF9A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863" y="1138238"/>
            <a:ext cx="11107737" cy="427037"/>
          </a:xfrm>
        </p:spPr>
        <p:txBody>
          <a:bodyPr/>
          <a:lstStyle/>
          <a:p>
            <a:r>
              <a:rPr sz="2400">
                <a:solidFill>
                  <a:srgbClr val="0000CC"/>
                </a:solidFill>
              </a:rPr>
              <a:t>例</a:t>
            </a:r>
            <a:r>
              <a:rPr lang="en-US" altLang="zh-CN" sz="2400">
                <a:solidFill>
                  <a:srgbClr val="0000CC"/>
                </a:solidFill>
              </a:rPr>
              <a:t>4.11 </a:t>
            </a:r>
            <a:r>
              <a:rPr sz="2400">
                <a:solidFill>
                  <a:srgbClr val="0000CC"/>
                </a:solidFill>
              </a:rPr>
              <a:t>已知函数                的数据表，试计算                 。</a:t>
            </a:r>
          </a:p>
        </p:txBody>
      </p:sp>
      <p:graphicFrame>
        <p:nvGraphicFramePr>
          <p:cNvPr id="39942" name="对象 1">
            <a:extLst>
              <a:ext uri="{FF2B5EF4-FFF2-40B4-BE49-F238E27FC236}">
                <a16:creationId xmlns:a16="http://schemas.microsoft.com/office/drawing/2014/main" id="{3E546821-D1EF-FF12-26E3-8418F19094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2088" y="998538"/>
          <a:ext cx="14668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82700" imgH="609600" progId="Equation.DSMT4">
                  <p:embed/>
                </p:oleObj>
              </mc:Choice>
              <mc:Fallback>
                <p:oleObj name="Equation" r:id="rId5" imgW="1282700" imgH="609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998538"/>
                        <a:ext cx="1466850" cy="708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对象 3">
            <a:extLst>
              <a:ext uri="{FF2B5EF4-FFF2-40B4-BE49-F238E27FC236}">
                <a16:creationId xmlns:a16="http://schemas.microsoft.com/office/drawing/2014/main" id="{1D1B2789-3AB5-EEA2-C88F-DCA1B8B77E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1788" y="998538"/>
          <a:ext cx="150971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20227" imgH="609336" progId="Equation.DSMT4">
                  <p:embed/>
                </p:oleObj>
              </mc:Choice>
              <mc:Fallback>
                <p:oleObj name="Equation" r:id="rId7" imgW="1320227" imgH="609336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1788" y="998538"/>
                        <a:ext cx="1509712" cy="708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FE79895D-39F5-593E-9AB1-EE1E4962D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1754188"/>
            <a:ext cx="5883275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3C7A763-36CC-5659-D6F4-231956BD08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875" y="2454275"/>
          <a:ext cx="5557838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978400" imgH="660400" progId="Equation.DSMT4">
                  <p:embed/>
                </p:oleObj>
              </mc:Choice>
              <mc:Fallback>
                <p:oleObj name="Equation" r:id="rId10" imgW="4978400" imgH="6604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2454275"/>
                        <a:ext cx="5557838" cy="747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9F0F1F7-2E82-F3D5-1F2C-0A50B4F79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5397500"/>
            <a:ext cx="610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复化梯形公式求解用到了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个节点的值。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9DBD3CE-59BB-26D4-D82F-B996057DB4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238" y="3286125"/>
          <a:ext cx="11217275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96500" imgH="1701800" progId="Equation.DSMT4">
                  <p:embed/>
                </p:oleObj>
              </mc:Choice>
              <mc:Fallback>
                <p:oleObj name="Equation" r:id="rId3" imgW="10096500" imgH="17018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3286125"/>
                        <a:ext cx="11217275" cy="1917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标题 2">
            <a:extLst>
              <a:ext uri="{FF2B5EF4-FFF2-40B4-BE49-F238E27FC236}">
                <a16:creationId xmlns:a16="http://schemas.microsoft.com/office/drawing/2014/main" id="{626B1639-FEA3-92F1-D725-E98FA26B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4.2.4 </a:t>
            </a:r>
            <a:r>
              <a:rPr lang="zh-CN" altLang="en-US"/>
              <a:t>复化求积法及其收敛性</a:t>
            </a:r>
          </a:p>
        </p:txBody>
      </p:sp>
      <p:sp>
        <p:nvSpPr>
          <p:cNvPr id="41988" name="内容占位符 10">
            <a:extLst>
              <a:ext uri="{FF2B5EF4-FFF2-40B4-BE49-F238E27FC236}">
                <a16:creationId xmlns:a16="http://schemas.microsoft.com/office/drawing/2014/main" id="{2289FAF7-0718-9A39-B857-36CA3712C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135063"/>
            <a:ext cx="11107738" cy="814387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400"/>
              <a:t>解：依据复化</a:t>
            </a:r>
            <a:r>
              <a:rPr lang="en-US" altLang="zh-CN" sz="2400"/>
              <a:t>Simpson</a:t>
            </a:r>
            <a:r>
              <a:rPr lang="zh-CN" altLang="en-US" sz="2400"/>
              <a:t>公式，将区间四等分有</a:t>
            </a:r>
          </a:p>
        </p:txBody>
      </p:sp>
      <p:pic>
        <p:nvPicPr>
          <p:cNvPr id="41989" name="图片 5">
            <a:extLst>
              <a:ext uri="{FF2B5EF4-FFF2-40B4-BE49-F238E27FC236}">
                <a16:creationId xmlns:a16="http://schemas.microsoft.com/office/drawing/2014/main" id="{E91D57F8-A8A0-2169-9DD4-3D64056C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10" b="-5310"/>
          <a:stretch>
            <a:fillRect/>
          </a:stretch>
        </p:blipFill>
        <p:spPr bwMode="auto">
          <a:xfrm>
            <a:off x="6307138" y="69850"/>
            <a:ext cx="5884862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3F2D9EA-1BB3-2B44-C6A2-1C03087FA2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463" y="1871663"/>
          <a:ext cx="6246812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61000" imgH="914400" progId="Equation.DSMT4">
                  <p:embed/>
                </p:oleObj>
              </mc:Choice>
              <mc:Fallback>
                <p:oleObj name="Equation" r:id="rId6" imgW="5461000" imgH="9144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1871663"/>
                        <a:ext cx="6246812" cy="10620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49A8BBF8-7407-6835-2317-8659F4BF5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5491163"/>
            <a:ext cx="6913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复化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公式求解用到了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个节点的值。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B907AC-C525-9594-D091-B76A8BB47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6037263"/>
            <a:ext cx="9118600" cy="46196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采用不同的复化公式，若要计算量一致，则其分段数必然不同。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643BEA4-08D3-B1BC-BE86-4E1AA6B0EA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8463" y="1771650"/>
          <a:ext cx="10837862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474200" imgH="1320800" progId="Equation.DSMT4">
                  <p:embed/>
                </p:oleObj>
              </mc:Choice>
              <mc:Fallback>
                <p:oleObj name="Equation" r:id="rId3" imgW="9474200" imgH="13208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1771650"/>
                        <a:ext cx="10837862" cy="1533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F0C49CE-4E57-0AFA-BB7A-2A90BFDCD1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8463" y="3487738"/>
          <a:ext cx="11626850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464800" imgH="1041400" progId="Equation.DSMT4">
                  <p:embed/>
                </p:oleObj>
              </mc:Choice>
              <mc:Fallback>
                <p:oleObj name="Equation" r:id="rId5" imgW="10464800" imgH="10414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3487738"/>
                        <a:ext cx="11626850" cy="11731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6" name="标题 2">
            <a:extLst>
              <a:ext uri="{FF2B5EF4-FFF2-40B4-BE49-F238E27FC236}">
                <a16:creationId xmlns:a16="http://schemas.microsoft.com/office/drawing/2014/main" id="{D74657AC-E494-7F73-FEC6-A2DC6042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4.2.4 </a:t>
            </a:r>
            <a:r>
              <a:rPr lang="zh-CN" altLang="en-US"/>
              <a:t>复化求积法及其收敛性</a:t>
            </a:r>
          </a:p>
        </p:txBody>
      </p:sp>
      <p:sp>
        <p:nvSpPr>
          <p:cNvPr id="44037" name="内容占位符 10">
            <a:extLst>
              <a:ext uri="{FF2B5EF4-FFF2-40B4-BE49-F238E27FC236}">
                <a16:creationId xmlns:a16="http://schemas.microsoft.com/office/drawing/2014/main" id="{63D03D76-2140-74AD-64A7-3AB187245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135063"/>
            <a:ext cx="11107738" cy="814387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400"/>
              <a:t>解：依据复化</a:t>
            </a:r>
            <a:r>
              <a:rPr lang="en-US" altLang="zh-CN" sz="2400"/>
              <a:t>Cotes</a:t>
            </a:r>
            <a:r>
              <a:rPr lang="zh-CN" altLang="en-US" sz="2400"/>
              <a:t>公式，将区间二等分有</a:t>
            </a:r>
          </a:p>
        </p:txBody>
      </p:sp>
      <p:pic>
        <p:nvPicPr>
          <p:cNvPr id="44038" name="图片 5">
            <a:extLst>
              <a:ext uri="{FF2B5EF4-FFF2-40B4-BE49-F238E27FC236}">
                <a16:creationId xmlns:a16="http://schemas.microsoft.com/office/drawing/2014/main" id="{D006DEE8-45FE-77D3-EC39-7AC0ED90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10" b="-5310"/>
          <a:stretch>
            <a:fillRect/>
          </a:stretch>
        </p:blipFill>
        <p:spPr bwMode="auto">
          <a:xfrm>
            <a:off x="6307138" y="69850"/>
            <a:ext cx="5884862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3F3BC3-B86A-B1A5-42B7-DB20B53F749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8463" y="4915361"/>
            <a:ext cx="7922152" cy="8144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9DFF29-32A6-570B-39C0-72561C3DE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838825"/>
            <a:ext cx="8029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利用复化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Cotes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公式求得的结果最接近真实值。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DB9D7-3C0D-4F8F-FA4E-2CAA1454B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6326188"/>
            <a:ext cx="8856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复化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Cotes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公式求解用到了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个节点的值，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n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为子区间个数。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4F8ABC3-CB18-857A-E37D-56A6A051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</a:t>
            </a:r>
            <a:r>
              <a:rPr lang="zh-CN" altLang="en-US" dirty="0"/>
              <a:t>迭代法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E0921E-760A-080B-B16D-799A8E55E2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4876" y="887255"/>
            <a:ext cx="11781180" cy="12073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400" b="1" kern="100" dirty="0">
                <a:effectLst/>
              </a:rPr>
              <a:t>迭代法</a:t>
            </a:r>
            <a:r>
              <a:rPr lang="zh-CN" altLang="zh-CN" sz="2400" kern="100" dirty="0">
                <a:effectLst/>
              </a:rPr>
              <a:t>，其实</a:t>
            </a:r>
            <a:r>
              <a:rPr lang="zh-CN" altLang="zh-CN" sz="2400" b="1" kern="100" dirty="0">
                <a:effectLst/>
              </a:rPr>
              <a:t>是一种逐次逼近的方法</a:t>
            </a:r>
            <a:r>
              <a:rPr lang="en-US" altLang="zh-CN" sz="2400" b="1" kern="100" dirty="0">
                <a:effectLst/>
              </a:rPr>
              <a:t>,</a:t>
            </a:r>
            <a:r>
              <a:rPr lang="zh-CN" altLang="zh-CN" sz="2400" b="1" kern="100" dirty="0">
                <a:effectLst/>
              </a:rPr>
              <a:t>其</a:t>
            </a:r>
            <a:r>
              <a:rPr lang="zh-CN" altLang="zh-CN" sz="2400" b="1" kern="100" dirty="0">
                <a:effectLst/>
                <a:highlight>
                  <a:srgbClr val="FFFF00"/>
                </a:highlight>
              </a:rPr>
              <a:t>基本思想</a:t>
            </a:r>
            <a:r>
              <a:rPr lang="zh-CN" altLang="zh-CN" sz="2400" b="1" kern="100" dirty="0">
                <a:effectLst/>
              </a:rPr>
              <a:t>是利用某种递推算式</a:t>
            </a:r>
            <a:r>
              <a:rPr lang="en-US" altLang="zh-CN" sz="2400" b="1" kern="100" dirty="0">
                <a:effectLst/>
              </a:rPr>
              <a:t>,</a:t>
            </a:r>
            <a:r>
              <a:rPr lang="zh-CN" altLang="zh-CN" sz="2400" b="1" kern="100" dirty="0">
                <a:effectLst/>
              </a:rPr>
              <a:t>使某个预知的近似根</a:t>
            </a:r>
            <a:r>
              <a:rPr lang="en-US" altLang="zh-CN" sz="2400" kern="100" dirty="0">
                <a:effectLst/>
              </a:rPr>
              <a:t>(</a:t>
            </a:r>
            <a:r>
              <a:rPr lang="zh-CN" altLang="zh-CN" sz="2400" kern="100" dirty="0">
                <a:effectLst/>
              </a:rPr>
              <a:t>称为初值</a:t>
            </a:r>
            <a:r>
              <a:rPr lang="en-US" altLang="zh-CN" sz="2400" kern="100" dirty="0">
                <a:effectLst/>
              </a:rPr>
              <a:t>)</a:t>
            </a:r>
            <a:r>
              <a:rPr lang="zh-CN" altLang="zh-CN" sz="2400" kern="100" dirty="0">
                <a:effectLst/>
              </a:rPr>
              <a:t>逐次精确化，直到满足精确度要求的近似根为止。</a:t>
            </a:r>
            <a:endParaRPr lang="zh-CN" altLang="en-US" sz="2800" dirty="0"/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2FC19390-65F2-6762-3A85-787DA6739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525226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FC28DBFB-667F-A51E-7038-F9097B89F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449026"/>
            <a:ext cx="3983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6.2.1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2A5B796F-9CAB-8010-6B5C-F868A537129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296626"/>
            <a:ext cx="1447800" cy="533400"/>
            <a:chOff x="1680" y="720"/>
            <a:chExt cx="912" cy="336"/>
          </a:xfrm>
        </p:grpSpPr>
        <p:sp>
          <p:nvSpPr>
            <p:cNvPr id="302" name="左右箭头 49157">
              <a:extLst>
                <a:ext uri="{FF2B5EF4-FFF2-40B4-BE49-F238E27FC236}">
                  <a16:creationId xmlns:a16="http://schemas.microsoft.com/office/drawing/2014/main" id="{CC8AEE34-220D-2DCC-8D5B-48EF9150B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960"/>
              <a:ext cx="912" cy="96"/>
            </a:xfrm>
            <a:prstGeom prst="leftRightArrow">
              <a:avLst>
                <a:gd name="adj1" fmla="val 50000"/>
                <a:gd name="adj2" fmla="val 19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文本框 49158">
              <a:extLst>
                <a:ext uri="{FF2B5EF4-FFF2-40B4-BE49-F238E27FC236}">
                  <a16:creationId xmlns:a16="http://schemas.microsoft.com/office/drawing/2014/main" id="{DE51C620-6DF6-D938-F293-EB6973C31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720"/>
              <a:ext cx="9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等价变换</a:t>
              </a:r>
            </a:p>
          </p:txBody>
        </p:sp>
      </p:grpSp>
      <p:sp>
        <p:nvSpPr>
          <p:cNvPr id="304" name="椭圆形标注 49160">
            <a:extLst>
              <a:ext uri="{FF2B5EF4-FFF2-40B4-BE49-F238E27FC236}">
                <a16:creationId xmlns:a16="http://schemas.microsoft.com/office/drawing/2014/main" id="{43786464-82E8-1F0D-588F-20926CE8F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3371364"/>
            <a:ext cx="2632075" cy="609600"/>
          </a:xfrm>
          <a:prstGeom prst="wedgeEllipseCallout">
            <a:avLst>
              <a:gd name="adj1" fmla="val -5491"/>
              <a:gd name="adj2" fmla="val -134116"/>
            </a:avLst>
          </a:prstGeom>
          <a:gradFill rotWithShape="0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)=0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的根</a:t>
            </a:r>
          </a:p>
        </p:txBody>
      </p:sp>
      <p:sp>
        <p:nvSpPr>
          <p:cNvPr id="305" name="椭圆形标注 49161">
            <a:extLst>
              <a:ext uri="{FF2B5EF4-FFF2-40B4-BE49-F238E27FC236}">
                <a16:creationId xmlns:a16="http://schemas.microsoft.com/office/drawing/2014/main" id="{B0709A6F-8A03-BFDD-1F82-71B0BFA4B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371364"/>
            <a:ext cx="3048000" cy="609600"/>
          </a:xfrm>
          <a:prstGeom prst="wedgeEllipseCallout">
            <a:avLst>
              <a:gd name="adj1" fmla="val -30727"/>
              <a:gd name="adj2" fmla="val -142449"/>
            </a:avLst>
          </a:prstGeom>
          <a:gradFill rotWithShape="0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的不动点</a:t>
            </a:r>
          </a:p>
        </p:txBody>
      </p:sp>
      <p:sp>
        <p:nvSpPr>
          <p:cNvPr id="306" name="左右箭头 49162">
            <a:extLst>
              <a:ext uri="{FF2B5EF4-FFF2-40B4-BE49-F238E27FC236}">
                <a16:creationId xmlns:a16="http://schemas.microsoft.com/office/drawing/2014/main" id="{FFC649B6-3950-A9E8-8E68-FB0A0828A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74564"/>
            <a:ext cx="914400" cy="2286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E9C1B6F8-8E08-780C-7874-A3CD24A8FF07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600354"/>
            <a:ext cx="1143000" cy="1011238"/>
            <a:chOff x="384" y="1968"/>
            <a:chExt cx="720" cy="637"/>
          </a:xfrm>
        </p:grpSpPr>
        <p:pic>
          <p:nvPicPr>
            <p:cNvPr id="308" name="图片 49163" descr="LIGHT">
              <a:extLst>
                <a:ext uri="{FF2B5EF4-FFF2-40B4-BE49-F238E27FC236}">
                  <a16:creationId xmlns:a16="http://schemas.microsoft.com/office/drawing/2014/main" id="{B73C443A-3F5A-CFFE-8110-AF0F2F9D0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968"/>
              <a:ext cx="381" cy="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" name="文本框 49164">
              <a:extLst>
                <a:ext uri="{FF2B5EF4-FFF2-40B4-BE49-F238E27FC236}">
                  <a16:creationId xmlns:a16="http://schemas.microsoft.com/office/drawing/2014/main" id="{9F88C0B5-444C-ABBE-2F06-AB76B53761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064"/>
              <a:ext cx="33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思路</a:t>
              </a:r>
            </a:p>
          </p:txBody>
        </p:sp>
      </p:grp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C1CAC240-9433-C2F7-7EBA-BD4E1AC9C594}"/>
              </a:ext>
            </a:extLst>
          </p:cNvPr>
          <p:cNvGrpSpPr>
            <a:grpSpLocks/>
          </p:cNvGrpSpPr>
          <p:nvPr/>
        </p:nvGrpSpPr>
        <p:grpSpPr bwMode="auto">
          <a:xfrm>
            <a:off x="1495321" y="4035339"/>
            <a:ext cx="10435856" cy="1687513"/>
            <a:chOff x="1056" y="1872"/>
            <a:chExt cx="4416" cy="1063"/>
          </a:xfrm>
        </p:grpSpPr>
        <p:sp>
          <p:nvSpPr>
            <p:cNvPr id="311" name="文本框 49166">
              <a:extLst>
                <a:ext uri="{FF2B5EF4-FFF2-40B4-BE49-F238E27FC236}">
                  <a16:creationId xmlns:a16="http://schemas.microsoft.com/office/drawing/2014/main" id="{A8380B67-6BDB-389F-E794-E9FC34E22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872"/>
              <a:ext cx="4416" cy="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从一个初值 </a:t>
              </a:r>
              <a:r>
                <a:rPr lang="en-US" altLang="zh-CN" sz="2400" i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出发，计算 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),  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), …, 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i="1" baseline="-25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+1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400" i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i="1" baseline="-250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), … 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                  </a:t>
              </a:r>
              <a:endPara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收敛，即存在 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 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使得                    ，且 </a:t>
              </a:r>
              <a:r>
                <a:rPr lang="en-US" altLang="zh-CN" sz="2400" b="1" i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en-US" altLang="zh-CN" sz="2400" b="1" i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连续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，则由</a:t>
              </a:r>
              <a:endPara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可知 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 = 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 )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，即</a:t>
              </a:r>
              <a:r>
                <a:rPr lang="en-US" altLang="zh-CN" sz="2400" b="1" i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* </a:t>
              </a:r>
              <a:r>
                <a:rPr lang="zh-CN" altLang="en-US" sz="2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</a:t>
              </a:r>
              <a:r>
                <a:rPr lang="en-US" altLang="zh-CN" sz="2400" b="1" i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en-US" altLang="zh-CN" sz="2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en-US" altLang="zh-CN" sz="2400" b="1" i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zh-CN" sz="2400" b="1" i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的不动点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，也就是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(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)=0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的根。</a:t>
              </a:r>
            </a:p>
          </p:txBody>
        </p:sp>
        <p:graphicFrame>
          <p:nvGraphicFramePr>
            <p:cNvPr id="312" name="对象 49167">
              <a:extLst>
                <a:ext uri="{FF2B5EF4-FFF2-40B4-BE49-F238E27FC236}">
                  <a16:creationId xmlns:a16="http://schemas.microsoft.com/office/drawing/2014/main" id="{40F8AB11-D0EE-47BE-769E-C092BCA750F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090" y="2240"/>
            <a:ext cx="418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558800" imgH="279400" progId="Equation.3">
                    <p:embed/>
                  </p:oleObj>
                </mc:Choice>
                <mc:Fallback>
                  <p:oleObj r:id="rId3" imgW="558800" imgH="279400" progId="Equation.3">
                    <p:embed/>
                    <p:pic>
                      <p:nvPicPr>
                        <p:cNvPr id="312" name="对象 49167">
                          <a:extLst>
                            <a:ext uri="{FF2B5EF4-FFF2-40B4-BE49-F238E27FC236}">
                              <a16:creationId xmlns:a16="http://schemas.microsoft.com/office/drawing/2014/main" id="{40F8AB11-D0EE-47BE-769E-C092BCA750F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0" y="2240"/>
                          <a:ext cx="418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3" name="对象 49168">
              <a:extLst>
                <a:ext uri="{FF2B5EF4-FFF2-40B4-BE49-F238E27FC236}">
                  <a16:creationId xmlns:a16="http://schemas.microsoft.com/office/drawing/2014/main" id="{6E73546B-4DE4-5BC9-67FE-90EC5931D5F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756" y="2278"/>
            <a:ext cx="665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787400" imgH="279400" progId="Equation.3">
                    <p:embed/>
                  </p:oleObj>
                </mc:Choice>
                <mc:Fallback>
                  <p:oleObj r:id="rId5" imgW="787400" imgH="279400" progId="Equation.3">
                    <p:embed/>
                    <p:pic>
                      <p:nvPicPr>
                        <p:cNvPr id="313" name="对象 49168">
                          <a:extLst>
                            <a:ext uri="{FF2B5EF4-FFF2-40B4-BE49-F238E27FC236}">
                              <a16:creationId xmlns:a16="http://schemas.microsoft.com/office/drawing/2014/main" id="{6E73546B-4DE4-5BC9-67FE-90EC5931D5FA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6" y="2278"/>
                          <a:ext cx="665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4" name="对象 49169">
              <a:extLst>
                <a:ext uri="{FF2B5EF4-FFF2-40B4-BE49-F238E27FC236}">
                  <a16:creationId xmlns:a16="http://schemas.microsoft.com/office/drawing/2014/main" id="{DA9E627F-12D6-A288-9544-41E80173143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424" y="2286"/>
            <a:ext cx="989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295400" imgH="279400" progId="Equation.3">
                    <p:embed/>
                  </p:oleObj>
                </mc:Choice>
                <mc:Fallback>
                  <p:oleObj r:id="rId7" imgW="1295400" imgH="279400" progId="Equation.3">
                    <p:embed/>
                    <p:pic>
                      <p:nvPicPr>
                        <p:cNvPr id="314" name="对象 49169">
                          <a:extLst>
                            <a:ext uri="{FF2B5EF4-FFF2-40B4-BE49-F238E27FC236}">
                              <a16:creationId xmlns:a16="http://schemas.microsoft.com/office/drawing/2014/main" id="{DA9E627F-12D6-A288-9544-41E801731432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4" y="2286"/>
                          <a:ext cx="989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5" name="矩形 49294">
            <a:extLst>
              <a:ext uri="{FF2B5EF4-FFF2-40B4-BE49-F238E27FC236}">
                <a16:creationId xmlns:a16="http://schemas.microsoft.com/office/drawing/2014/main" id="{7035CB15-9F5C-3EE1-921A-A7A09BA41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22" y="5109883"/>
            <a:ext cx="11277600" cy="113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迭代法是一种逐次逼近法，其基本思想是将隐式方程归结为一组显式的计算公式，迭代过程实质上是一个逐步显式化的过程。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80D826-1C96-22D5-6A48-257C168BF144}"/>
              </a:ext>
            </a:extLst>
          </p:cNvPr>
          <p:cNvSpPr txBox="1"/>
          <p:nvPr/>
        </p:nvSpPr>
        <p:spPr>
          <a:xfrm>
            <a:off x="905522" y="6307052"/>
            <a:ext cx="9072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400" kern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循序渐进，目标为营，砥砺前行，才可能取得期望的结果。</a:t>
            </a:r>
            <a:endParaRPr lang="zh-CN" altLang="zh-CN" sz="2400" kern="1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48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0" grpId="0"/>
      <p:bldP spid="304" grpId="0" animBg="1"/>
      <p:bldP spid="305" grpId="0" animBg="1"/>
      <p:bldP spid="315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BB89A7C-6082-0D67-67C4-9CF5C2164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19" y="1514846"/>
            <a:ext cx="11572238" cy="433972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</a:rPr>
              <a:t>当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[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时，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[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en-US" altLang="zh-CN" sz="24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存在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&lt;1</a:t>
            </a:r>
            <a:r>
              <a:rPr lang="zh-CN" altLang="en-US" dirty="0"/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，使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’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</a:rPr>
              <a:t>)|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≤ 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＜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对于任意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[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成立，</a:t>
            </a:r>
            <a:endParaRPr lang="en-US" altLang="zh-CN" sz="24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则</a:t>
            </a:r>
            <a:r>
              <a:rPr lang="zh-CN" altLang="en-US" sz="2400" dirty="0">
                <a:latin typeface="Times New Roman" panose="02020603050405020304" pitchFamily="18" charset="0"/>
              </a:rPr>
              <a:t>任取初值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[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，由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k+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 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得到的序列</a:t>
            </a:r>
            <a:r>
              <a:rPr lang="en-US" altLang="zh-CN" sz="2400" dirty="0">
                <a:latin typeface="Times New Roman" panose="02020603050405020304" pitchFamily="18" charset="0"/>
              </a:rPr>
              <a:t>{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</a:rPr>
              <a:t>}(</a:t>
            </a:r>
            <a:r>
              <a:rPr lang="en-US" altLang="zh-CN" sz="2400" i="1" dirty="0"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</a:rPr>
              <a:t>=0,1,2,…</a:t>
            </a:r>
            <a:r>
              <a:rPr lang="zh-CN" altLang="en-US" sz="2400" dirty="0">
                <a:latin typeface="Times New Roman" panose="02020603050405020304" pitchFamily="18" charset="0"/>
              </a:rPr>
              <a:t>∞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均收敛于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]</a:t>
            </a:r>
          </a:p>
          <a:p>
            <a:pPr marL="0" indent="0">
              <a:buNone/>
            </a:pP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上唯一不动点，并</a:t>
            </a:r>
            <a:r>
              <a:rPr lang="zh-CN" altLang="en-US" sz="2400" dirty="0">
                <a:latin typeface="Times New Roman" panose="02020603050405020304" pitchFamily="18" charset="0"/>
              </a:rPr>
              <a:t>且有如下的误差估计式：</a:t>
            </a:r>
            <a:endParaRPr lang="en-US" altLang="zh-CN" sz="24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109B523-6E1B-A313-4D25-78C7E901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6.2.1 </a:t>
            </a:r>
            <a:r>
              <a:rPr lang="zh-CN" altLang="en-US" dirty="0"/>
              <a:t>迭代法的收敛性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34C457-A137-AA87-128E-C2DADE26AB5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819" y="945132"/>
            <a:ext cx="11107601" cy="705346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0000CC"/>
                </a:solidFill>
              </a:rPr>
              <a:t>定理</a:t>
            </a:r>
            <a:r>
              <a:rPr lang="en-US" altLang="zh-CN" sz="2400" b="1" dirty="0">
                <a:solidFill>
                  <a:srgbClr val="0000CC"/>
                </a:solidFill>
              </a:rPr>
              <a:t>6.1 </a:t>
            </a:r>
            <a:r>
              <a:rPr lang="zh-CN" altLang="en-US" sz="2400" dirty="0">
                <a:latin typeface="Times New Roman" panose="02020603050405020304" pitchFamily="18" charset="0"/>
              </a:rPr>
              <a:t>考虑方程</a:t>
            </a:r>
            <a:r>
              <a:rPr lang="en-US" altLang="zh-CN" sz="2400" i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), 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[</a:t>
            </a:r>
            <a:r>
              <a:rPr lang="en-US" altLang="zh-CN" sz="240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],  </a:t>
            </a:r>
            <a:r>
              <a:rPr lang="zh-CN" altLang="en-US" sz="2400" dirty="0">
                <a:latin typeface="Times New Roman" panose="02020603050405020304" pitchFamily="18" charset="0"/>
              </a:rPr>
              <a:t>若函数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满足下列两项条件：</a:t>
            </a:r>
            <a:endParaRPr lang="zh-CN" altLang="en-US" sz="2400" b="1" dirty="0">
              <a:solidFill>
                <a:srgbClr val="0000CC"/>
              </a:solidFill>
            </a:endParaRPr>
          </a:p>
        </p:txBody>
      </p:sp>
      <p:grpSp>
        <p:nvGrpSpPr>
          <p:cNvPr id="6" name="组合 52275">
            <a:extLst>
              <a:ext uri="{FF2B5EF4-FFF2-40B4-BE49-F238E27FC236}">
                <a16:creationId xmlns:a16="http://schemas.microsoft.com/office/drawing/2014/main" id="{A1DB1D45-4A0F-4D6D-67C6-B6214C8DB987}"/>
              </a:ext>
            </a:extLst>
          </p:cNvPr>
          <p:cNvGrpSpPr>
            <a:grpSpLocks/>
          </p:cNvGrpSpPr>
          <p:nvPr/>
        </p:nvGrpSpPr>
        <p:grpSpPr bwMode="auto">
          <a:xfrm>
            <a:off x="1875519" y="4928951"/>
            <a:ext cx="8204200" cy="876299"/>
            <a:chOff x="-133" y="3482"/>
            <a:chExt cx="5168" cy="552"/>
          </a:xfrm>
        </p:grpSpPr>
        <p:graphicFrame>
          <p:nvGraphicFramePr>
            <p:cNvPr id="11" name="对象 52249">
              <a:extLst>
                <a:ext uri="{FF2B5EF4-FFF2-40B4-BE49-F238E27FC236}">
                  <a16:creationId xmlns:a16="http://schemas.microsoft.com/office/drawing/2014/main" id="{2BF3F7F8-21A6-4634-BC22-D7202D40FBF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27" y="3482"/>
            <a:ext cx="2142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552400" imgH="672840" progId="Equation.DSMT4">
                    <p:embed/>
                  </p:oleObj>
                </mc:Choice>
                <mc:Fallback>
                  <p:oleObj name="Equation" r:id="rId2" imgW="2552400" imgH="672840" progId="Equation.DSMT4">
                    <p:embed/>
                    <p:pic>
                      <p:nvPicPr>
                        <p:cNvPr id="11" name="对象 52249">
                          <a:extLst>
                            <a:ext uri="{FF2B5EF4-FFF2-40B4-BE49-F238E27FC236}">
                              <a16:creationId xmlns:a16="http://schemas.microsoft.com/office/drawing/2014/main" id="{2BF3F7F8-21A6-4634-BC22-D7202D40FBF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" y="3482"/>
                          <a:ext cx="2142" cy="5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本框 52252">
              <a:extLst>
                <a:ext uri="{FF2B5EF4-FFF2-40B4-BE49-F238E27FC236}">
                  <a16:creationId xmlns:a16="http://schemas.microsoft.com/office/drawing/2014/main" id="{7796D1B0-8D66-19B5-A586-8C1D116AA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33" y="3612"/>
              <a:ext cx="51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②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                          ( 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6.2.7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201895-8C97-D1CD-1AF8-C0D63F773862}"/>
              </a:ext>
            </a:extLst>
          </p:cNvPr>
          <p:cNvGrpSpPr>
            <a:grpSpLocks/>
          </p:cNvGrpSpPr>
          <p:nvPr/>
        </p:nvGrpSpPr>
        <p:grpSpPr bwMode="auto">
          <a:xfrm>
            <a:off x="2003301" y="4077645"/>
            <a:ext cx="4432301" cy="827088"/>
            <a:chOff x="672" y="1880"/>
            <a:chExt cx="2792" cy="521"/>
          </a:xfrm>
        </p:grpSpPr>
        <p:graphicFrame>
          <p:nvGraphicFramePr>
            <p:cNvPr id="7" name="对象 52246">
              <a:extLst>
                <a:ext uri="{FF2B5EF4-FFF2-40B4-BE49-F238E27FC236}">
                  <a16:creationId xmlns:a16="http://schemas.microsoft.com/office/drawing/2014/main" id="{94C49D4E-278C-86CB-68E9-58B8F861CBF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163" y="1880"/>
            <a:ext cx="2301" cy="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755800" imgH="609480" progId="Equation.DSMT4">
                    <p:embed/>
                  </p:oleObj>
                </mc:Choice>
                <mc:Fallback>
                  <p:oleObj name="Equation" r:id="rId4" imgW="2755800" imgH="609480" progId="Equation.DSMT4">
                    <p:embed/>
                    <p:pic>
                      <p:nvPicPr>
                        <p:cNvPr id="7" name="对象 52246">
                          <a:extLst>
                            <a:ext uri="{FF2B5EF4-FFF2-40B4-BE49-F238E27FC236}">
                              <a16:creationId xmlns:a16="http://schemas.microsoft.com/office/drawing/2014/main" id="{94C49D4E-278C-86CB-68E9-58B8F861CBF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3" y="1880"/>
                          <a:ext cx="2301" cy="5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文本框 52247">
              <a:extLst>
                <a:ext uri="{FF2B5EF4-FFF2-40B4-BE49-F238E27FC236}">
                  <a16:creationId xmlns:a16="http://schemas.microsoft.com/office/drawing/2014/main" id="{3FD2498F-81A4-146C-0A84-29E0223B9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2016"/>
              <a:ext cx="2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①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B279A65-6E82-704D-F201-A54B8D6E02EB}"/>
              </a:ext>
            </a:extLst>
          </p:cNvPr>
          <p:cNvGrpSpPr>
            <a:grpSpLocks/>
          </p:cNvGrpSpPr>
          <p:nvPr/>
        </p:nvGrpSpPr>
        <p:grpSpPr bwMode="auto">
          <a:xfrm>
            <a:off x="461660" y="5838753"/>
            <a:ext cx="5081588" cy="920750"/>
            <a:chOff x="519" y="3230"/>
            <a:chExt cx="3201" cy="580"/>
          </a:xfrm>
        </p:grpSpPr>
        <p:sp>
          <p:nvSpPr>
            <p:cNvPr id="15" name="文本框 52253">
              <a:extLst>
                <a:ext uri="{FF2B5EF4-FFF2-40B4-BE49-F238E27FC236}">
                  <a16:creationId xmlns:a16="http://schemas.microsoft.com/office/drawing/2014/main" id="{CDEFB19B-48FA-15F8-8F12-C3934DAA9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" y="3334"/>
              <a:ext cx="115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且存在极限</a:t>
              </a:r>
            </a:p>
          </p:txBody>
        </p:sp>
        <p:graphicFrame>
          <p:nvGraphicFramePr>
            <p:cNvPr id="16" name="对象 52254">
              <a:extLst>
                <a:ext uri="{FF2B5EF4-FFF2-40B4-BE49-F238E27FC236}">
                  <a16:creationId xmlns:a16="http://schemas.microsoft.com/office/drawing/2014/main" id="{ACB7FBA9-6CB0-DD46-DE0F-0CD8B92103BF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578" y="3230"/>
            <a:ext cx="2142" cy="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336760" imgH="685800" progId="Equation.DSMT4">
                    <p:embed/>
                  </p:oleObj>
                </mc:Choice>
                <mc:Fallback>
                  <p:oleObj name="Equation" r:id="rId6" imgW="2336760" imgH="685800" progId="Equation.DSMT4">
                    <p:embed/>
                    <p:pic>
                      <p:nvPicPr>
                        <p:cNvPr id="16" name="对象 52254">
                          <a:extLst>
                            <a:ext uri="{FF2B5EF4-FFF2-40B4-BE49-F238E27FC236}">
                              <a16:creationId xmlns:a16="http://schemas.microsoft.com/office/drawing/2014/main" id="{ACB7FBA9-6CB0-DD46-DE0F-0CD8B92103BF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8" y="3230"/>
                          <a:ext cx="2142" cy="5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38385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2">
            <a:extLst>
              <a:ext uri="{FF2B5EF4-FFF2-40B4-BE49-F238E27FC236}">
                <a16:creationId xmlns:a16="http://schemas.microsoft.com/office/drawing/2014/main" id="{95599E36-7963-2587-A185-74AEEF59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 dirty="0"/>
              <a:t>6.2.1 </a:t>
            </a:r>
            <a:r>
              <a:rPr lang="zh-CN" altLang="en-US" dirty="0"/>
              <a:t>迭代法的收敛性</a:t>
            </a:r>
          </a:p>
        </p:txBody>
      </p:sp>
      <p:sp>
        <p:nvSpPr>
          <p:cNvPr id="20483" name="内容占位符 3">
            <a:extLst>
              <a:ext uri="{FF2B5EF4-FFF2-40B4-BE49-F238E27FC236}">
                <a16:creationId xmlns:a16="http://schemas.microsoft.com/office/drawing/2014/main" id="{497BAA0F-A9C6-B3A1-ABC7-76FD2F8AE3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5588" y="887413"/>
            <a:ext cx="11507787" cy="172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3.</a:t>
            </a:r>
            <a:r>
              <a:rPr sz="2400" dirty="0">
                <a:latin typeface="Times New Roman" panose="02020603050405020304" pitchFamily="18" charset="0"/>
              </a:rPr>
              <a:t>为求方程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</a:rPr>
              <a:t>-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</a:rPr>
              <a:t>-1 = 0</a:t>
            </a:r>
            <a:r>
              <a:rPr sz="2400" dirty="0">
                <a:latin typeface="Times New Roman" panose="02020603050405020304" pitchFamily="18" charset="0"/>
              </a:rPr>
              <a:t>在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</a:rPr>
              <a:t>= 1.5</a:t>
            </a:r>
            <a:r>
              <a:rPr sz="2400" dirty="0"/>
              <a:t>邻域</a:t>
            </a:r>
            <a:r>
              <a:rPr lang="en-US" altLang="zh-CN" sz="2400" dirty="0"/>
              <a:t>[</a:t>
            </a:r>
            <a:r>
              <a:rPr lang="en-US" altLang="zh-CN" sz="2400" dirty="0">
                <a:latin typeface="Times New Roman" panose="02020603050405020304" pitchFamily="18" charset="0"/>
              </a:rPr>
              <a:t>1.3,1.6</a:t>
            </a:r>
            <a:r>
              <a:rPr lang="en-US" altLang="zh-CN" sz="2400" dirty="0"/>
              <a:t>]</a:t>
            </a:r>
            <a:r>
              <a:rPr sz="2400" dirty="0"/>
              <a:t>内</a:t>
            </a:r>
            <a:r>
              <a:rPr sz="2400" dirty="0">
                <a:latin typeface="Times New Roman" panose="02020603050405020304" pitchFamily="18" charset="0"/>
              </a:rPr>
              <a:t>的一个根，设将方程改写成等价形式，并建立相应的迭代公式：              ，分析该公式的收敛性，若收敛，则依其求解方程具有四位有效数字的近似根。</a:t>
            </a:r>
          </a:p>
        </p:txBody>
      </p:sp>
      <p:graphicFrame>
        <p:nvGraphicFramePr>
          <p:cNvPr id="20484" name="对象 8">
            <a:extLst>
              <a:ext uri="{FF2B5EF4-FFF2-40B4-BE49-F238E27FC236}">
                <a16:creationId xmlns:a16="http://schemas.microsoft.com/office/drawing/2014/main" id="{B022DFD7-BF6A-EE9D-D776-B08D2F4E6F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6788" y="1546225"/>
          <a:ext cx="145256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3699" imgH="545863" progId="Equation.DSMT4">
                  <p:embed/>
                </p:oleObj>
              </mc:Choice>
              <mc:Fallback>
                <p:oleObj name="Equation" r:id="rId2" imgW="1383699" imgH="545863" progId="Equation.DSMT4">
                  <p:embed/>
                  <p:pic>
                    <p:nvPicPr>
                      <p:cNvPr id="20484" name="对象 8">
                        <a:extLst>
                          <a:ext uri="{FF2B5EF4-FFF2-40B4-BE49-F238E27FC236}">
                            <a16:creationId xmlns:a16="http://schemas.microsoft.com/office/drawing/2014/main" id="{B022DFD7-BF6A-EE9D-D776-B08D2F4E6F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6788" y="1546225"/>
                        <a:ext cx="145256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文本框 11">
            <a:extLst>
              <a:ext uri="{FF2B5EF4-FFF2-40B4-BE49-F238E27FC236}">
                <a16:creationId xmlns:a16="http://schemas.microsoft.com/office/drawing/2014/main" id="{0D288AC6-AD11-5D9C-E3D7-EE883102D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2693988"/>
            <a:ext cx="5278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解：在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</a:rPr>
              <a:t>= 1.5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的邻域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1.3,1.6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来考察：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486" name="组合 3">
            <a:extLst>
              <a:ext uri="{FF2B5EF4-FFF2-40B4-BE49-F238E27FC236}">
                <a16:creationId xmlns:a16="http://schemas.microsoft.com/office/drawing/2014/main" id="{7C7CD0CF-4B73-3187-1D4C-9741CFAF762A}"/>
              </a:ext>
            </a:extLst>
          </p:cNvPr>
          <p:cNvGrpSpPr>
            <a:grpSpLocks/>
          </p:cNvGrpSpPr>
          <p:nvPr/>
        </p:nvGrpSpPr>
        <p:grpSpPr bwMode="auto">
          <a:xfrm>
            <a:off x="849313" y="3273425"/>
            <a:ext cx="8081962" cy="2789238"/>
            <a:chOff x="849022" y="3273425"/>
            <a:chExt cx="8081914" cy="2789238"/>
          </a:xfrm>
        </p:grpSpPr>
        <p:pic>
          <p:nvPicPr>
            <p:cNvPr id="20487" name="图片 4">
              <a:extLst>
                <a:ext uri="{FF2B5EF4-FFF2-40B4-BE49-F238E27FC236}">
                  <a16:creationId xmlns:a16="http://schemas.microsoft.com/office/drawing/2014/main" id="{DA08BD35-7270-0C12-F5C0-2647728AD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388" y="3273425"/>
              <a:ext cx="7131050" cy="278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0488" name="对象 75820">
              <a:extLst>
                <a:ext uri="{FF2B5EF4-FFF2-40B4-BE49-F238E27FC236}">
                  <a16:creationId xmlns:a16="http://schemas.microsoft.com/office/drawing/2014/main" id="{BB9EA09D-1019-E60D-89C6-A2EA806A19A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172661" y="4270157"/>
            <a:ext cx="3758275" cy="928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009900" imgH="863600" progId="Equation.DSMT4">
                    <p:embed/>
                  </p:oleObj>
                </mc:Choice>
                <mc:Fallback>
                  <p:oleObj name="Equation" r:id="rId5" imgW="3009900" imgH="863600" progId="Equation.DSMT4">
                    <p:embed/>
                    <p:pic>
                      <p:nvPicPr>
                        <p:cNvPr id="20488" name="对象 75820">
                          <a:extLst>
                            <a:ext uri="{FF2B5EF4-FFF2-40B4-BE49-F238E27FC236}">
                              <a16:creationId xmlns:a16="http://schemas.microsoft.com/office/drawing/2014/main" id="{BB9EA09D-1019-E60D-89C6-A2EA806A19A2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2661" y="4270157"/>
                          <a:ext cx="3758275" cy="92831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9" name="文本框 2">
              <a:extLst>
                <a:ext uri="{FF2B5EF4-FFF2-40B4-BE49-F238E27FC236}">
                  <a16:creationId xmlns:a16="http://schemas.microsoft.com/office/drawing/2014/main" id="{1FF02F95-19BC-0F11-8AD2-7A3EC016AD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022" y="5198475"/>
              <a:ext cx="209836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            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2">
            <a:extLst>
              <a:ext uri="{FF2B5EF4-FFF2-40B4-BE49-F238E27FC236}">
                <a16:creationId xmlns:a16="http://schemas.microsoft.com/office/drawing/2014/main" id="{9EB4D347-BE7C-F392-30CC-533416AB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 dirty="0"/>
              <a:t>6.2.1 </a:t>
            </a:r>
            <a:r>
              <a:rPr lang="zh-CN" altLang="en-US" dirty="0"/>
              <a:t>迭代法的收敛性</a:t>
            </a:r>
          </a:p>
        </p:txBody>
      </p:sp>
      <p:sp>
        <p:nvSpPr>
          <p:cNvPr id="21507" name="文本框 11">
            <a:extLst>
              <a:ext uri="{FF2B5EF4-FFF2-40B4-BE49-F238E27FC236}">
                <a16:creationId xmlns:a16="http://schemas.microsoft.com/office/drawing/2014/main" id="{4F9989A6-BFD1-40EF-2328-0DC22F4F6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1089025"/>
            <a:ext cx="800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58167519-4144-159B-DC3D-1CDB332E492C}"/>
              </a:ext>
            </a:extLst>
          </p:cNvPr>
          <p:cNvGraphicFramePr>
            <a:graphicFrameLocks noGrp="1"/>
          </p:cNvGraphicFramePr>
          <p:nvPr/>
        </p:nvGraphicFramePr>
        <p:xfrm>
          <a:off x="1392238" y="1389063"/>
          <a:ext cx="812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2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zh-CN" altLang="en-US" sz="2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2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zh-CN" altLang="en-US" sz="2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1.481248034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1.467047973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1.472705730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1.466243010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1.468817314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1.465876820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535" name="文本框 75806">
            <a:extLst>
              <a:ext uri="{FF2B5EF4-FFF2-40B4-BE49-F238E27FC236}">
                <a16:creationId xmlns:a16="http://schemas.microsoft.com/office/drawing/2014/main" id="{E900ADFE-E40D-A835-64E7-5C44A9659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3551238"/>
            <a:ext cx="11837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0.458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 x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1.5 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1.481248034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，由于有四位有效数字，故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ε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=0.5×10</a:t>
            </a:r>
            <a:r>
              <a:rPr lang="en-US" altLang="zh-CN" sz="2400" baseline="30000">
                <a:latin typeface="Times New Roman" panose="02020603050405020304" pitchFamily="18" charset="0"/>
                <a:ea typeface="微软雅黑" panose="020B0503020204020204" pitchFamily="34" charset="-122"/>
              </a:rPr>
              <a:t>-3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，则有：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36" name="组合 4">
            <a:extLst>
              <a:ext uri="{FF2B5EF4-FFF2-40B4-BE49-F238E27FC236}">
                <a16:creationId xmlns:a16="http://schemas.microsoft.com/office/drawing/2014/main" id="{1B4F0147-D0BF-674B-60F4-AEE9DEC880C8}"/>
              </a:ext>
            </a:extLst>
          </p:cNvPr>
          <p:cNvGrpSpPr>
            <a:grpSpLocks/>
          </p:cNvGrpSpPr>
          <p:nvPr/>
        </p:nvGrpSpPr>
        <p:grpSpPr bwMode="auto">
          <a:xfrm>
            <a:off x="376238" y="4192588"/>
            <a:ext cx="8964612" cy="1092200"/>
            <a:chOff x="528" y="1485"/>
            <a:chExt cx="5647" cy="688"/>
          </a:xfrm>
        </p:grpSpPr>
        <p:graphicFrame>
          <p:nvGraphicFramePr>
            <p:cNvPr id="21542" name="对象 75820">
              <a:extLst>
                <a:ext uri="{FF2B5EF4-FFF2-40B4-BE49-F238E27FC236}">
                  <a16:creationId xmlns:a16="http://schemas.microsoft.com/office/drawing/2014/main" id="{DD6FB5AC-DB08-FBAB-07DE-0EFE920CB08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015" y="1485"/>
            <a:ext cx="4160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118100" imgH="952500" progId="Equation.DSMT4">
                    <p:embed/>
                  </p:oleObj>
                </mc:Choice>
                <mc:Fallback>
                  <p:oleObj name="Equation" r:id="rId2" imgW="5118100" imgH="952500" progId="Equation.DSMT4">
                    <p:embed/>
                    <p:pic>
                      <p:nvPicPr>
                        <p:cNvPr id="21542" name="对象 75820">
                          <a:extLst>
                            <a:ext uri="{FF2B5EF4-FFF2-40B4-BE49-F238E27FC236}">
                              <a16:creationId xmlns:a16="http://schemas.microsoft.com/office/drawing/2014/main" id="{DD6FB5AC-DB08-FBAB-07DE-0EFE920CB087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5" y="1485"/>
                          <a:ext cx="4160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43" name="矩形 75821">
              <a:extLst>
                <a:ext uri="{FF2B5EF4-FFF2-40B4-BE49-F238E27FC236}">
                  <a16:creationId xmlns:a16="http://schemas.microsoft.com/office/drawing/2014/main" id="{D6BC1939-A620-ABC5-7C8B-D6F7DB937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696"/>
              <a:ext cx="1613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迭代次数</a:t>
              </a:r>
              <a:r>
                <a:rPr lang="en-US" altLang="zh-CN" sz="2400" i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应满足</a:t>
              </a:r>
            </a:p>
          </p:txBody>
        </p:sp>
      </p:grpSp>
      <p:sp>
        <p:nvSpPr>
          <p:cNvPr id="21537" name="文本框 10">
            <a:extLst>
              <a:ext uri="{FF2B5EF4-FFF2-40B4-BE49-F238E27FC236}">
                <a16:creationId xmlns:a16="http://schemas.microsoft.com/office/drawing/2014/main" id="{E7EDFA28-0CD0-060B-F09D-8C56A499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5538788"/>
            <a:ext cx="6094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迭代次数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k=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sz="240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538" name="对象 52246">
            <a:extLst>
              <a:ext uri="{FF2B5EF4-FFF2-40B4-BE49-F238E27FC236}">
                <a16:creationId xmlns:a16="http://schemas.microsoft.com/office/drawing/2014/main" id="{FEF61CD7-4D1D-DABA-115A-10E4146A3B8E}"/>
              </a:ext>
            </a:extLst>
          </p:cNvPr>
          <p:cNvGraphicFramePr>
            <a:graphicFrameLocks/>
          </p:cNvGraphicFramePr>
          <p:nvPr/>
        </p:nvGraphicFramePr>
        <p:xfrm>
          <a:off x="2767013" y="5434013"/>
          <a:ext cx="53800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92600" imgH="609600" progId="Equation.DSMT4">
                  <p:embed/>
                </p:oleObj>
              </mc:Choice>
              <mc:Fallback>
                <p:oleObj name="Equation" r:id="rId4" imgW="4292600" imgH="609600" progId="Equation.DSMT4">
                  <p:embed/>
                  <p:pic>
                    <p:nvPicPr>
                      <p:cNvPr id="21538" name="对象 52246">
                        <a:extLst>
                          <a:ext uri="{FF2B5EF4-FFF2-40B4-BE49-F238E27FC236}">
                            <a16:creationId xmlns:a16="http://schemas.microsoft.com/office/drawing/2014/main" id="{FEF61CD7-4D1D-DABA-115A-10E4146A3B8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5434013"/>
                        <a:ext cx="5380037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9" name="对象 52249">
            <a:extLst>
              <a:ext uri="{FF2B5EF4-FFF2-40B4-BE49-F238E27FC236}">
                <a16:creationId xmlns:a16="http://schemas.microsoft.com/office/drawing/2014/main" id="{A037565D-EDEE-F76F-4161-F65F538798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266026"/>
              </p:ext>
            </p:extLst>
          </p:nvPr>
        </p:nvGraphicFramePr>
        <p:xfrm>
          <a:off x="4041775" y="-4609"/>
          <a:ext cx="34004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52700" imgH="673100" progId="Equation.DSMT4">
                  <p:embed/>
                </p:oleObj>
              </mc:Choice>
              <mc:Fallback>
                <p:oleObj name="Equation" r:id="rId6" imgW="2552700" imgH="673100" progId="Equation.DSMT4">
                  <p:embed/>
                  <p:pic>
                    <p:nvPicPr>
                      <p:cNvPr id="21539" name="对象 52249">
                        <a:extLst>
                          <a:ext uri="{FF2B5EF4-FFF2-40B4-BE49-F238E27FC236}">
                            <a16:creationId xmlns:a16="http://schemas.microsoft.com/office/drawing/2014/main" id="{A037565D-EDEE-F76F-4161-F65F5387986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775" y="-4609"/>
                        <a:ext cx="3400425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0" name="对象 52246">
            <a:extLst>
              <a:ext uri="{FF2B5EF4-FFF2-40B4-BE49-F238E27FC236}">
                <a16:creationId xmlns:a16="http://schemas.microsoft.com/office/drawing/2014/main" id="{BE6CA955-0623-D327-F25B-DD9E02796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609610"/>
              </p:ext>
            </p:extLst>
          </p:nvPr>
        </p:nvGraphicFramePr>
        <p:xfrm>
          <a:off x="7949168" y="111920"/>
          <a:ext cx="365283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55900" imgH="609600" progId="Equation.DSMT4">
                  <p:embed/>
                </p:oleObj>
              </mc:Choice>
              <mc:Fallback>
                <p:oleObj name="Equation" r:id="rId8" imgW="2755900" imgH="609600" progId="Equation.DSMT4">
                  <p:embed/>
                  <p:pic>
                    <p:nvPicPr>
                      <p:cNvPr id="21540" name="对象 52246">
                        <a:extLst>
                          <a:ext uri="{FF2B5EF4-FFF2-40B4-BE49-F238E27FC236}">
                            <a16:creationId xmlns:a16="http://schemas.microsoft.com/office/drawing/2014/main" id="{BE6CA955-0623-D327-F25B-DD9E02796F1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9168" y="111920"/>
                        <a:ext cx="3652837" cy="827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1" name="文本框 2">
            <a:extLst>
              <a:ext uri="{FF2B5EF4-FFF2-40B4-BE49-F238E27FC236}">
                <a16:creationId xmlns:a16="http://schemas.microsoft.com/office/drawing/2014/main" id="{CFBDC2BC-FC26-8009-A3BE-2FB3B7B0E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113" y="6269038"/>
            <a:ext cx="3362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*=1.465876820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1.466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内容占位符 1">
            <a:extLst>
              <a:ext uri="{FF2B5EF4-FFF2-40B4-BE49-F238E27FC236}">
                <a16:creationId xmlns:a16="http://schemas.microsoft.com/office/drawing/2014/main" id="{277618C8-CFBE-5D0A-A866-00FB68AD1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3" y="2016125"/>
            <a:ext cx="5595937" cy="54292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用二分法求解步骤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:</a:t>
            </a:r>
            <a:endParaRPr lang="zh-CN" altLang="en-US" sz="24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3" name="标题 2">
            <a:extLst>
              <a:ext uri="{FF2B5EF4-FFF2-40B4-BE49-F238E27FC236}">
                <a16:creationId xmlns:a16="http://schemas.microsoft.com/office/drawing/2014/main" id="{A712A83E-929D-7C1F-778C-E3CD1EF8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6.1.2 </a:t>
            </a:r>
            <a:r>
              <a:rPr lang="zh-CN" altLang="en-US"/>
              <a:t>二分法</a:t>
            </a:r>
          </a:p>
        </p:txBody>
      </p:sp>
      <p:sp>
        <p:nvSpPr>
          <p:cNvPr id="46084" name="内容占位符 3">
            <a:extLst>
              <a:ext uri="{FF2B5EF4-FFF2-40B4-BE49-F238E27FC236}">
                <a16:creationId xmlns:a16="http://schemas.microsoft.com/office/drawing/2014/main" id="{AE2E25B6-519F-0EC2-21A1-F8AAAE548B6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763" y="1000125"/>
            <a:ext cx="11420475" cy="8810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z="2400"/>
              <a:t>       通过不断地把函数 </a:t>
            </a:r>
            <a:r>
              <a:rPr lang="en-US" altLang="zh-CN" sz="2400" i="1">
                <a:latin typeface="Times New Roman" panose="02020603050405020304" pitchFamily="18" charset="0"/>
              </a:rPr>
              <a:t>f</a:t>
            </a:r>
            <a:r>
              <a:rPr lang="en-US" altLang="zh-CN" sz="2400">
                <a:latin typeface="Times New Roman" panose="02020603050405020304" pitchFamily="18" charset="0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  <a:r>
              <a:rPr lang="en-US" altLang="zh-CN" sz="2400"/>
              <a:t> </a:t>
            </a:r>
            <a:r>
              <a:rPr sz="2400"/>
              <a:t>的零点所在的区间</a:t>
            </a:r>
            <a:r>
              <a:rPr sz="2400">
                <a:solidFill>
                  <a:srgbClr val="0000CC"/>
                </a:solidFill>
              </a:rPr>
              <a:t>一分为二</a:t>
            </a:r>
            <a:r>
              <a:rPr sz="2400"/>
              <a:t>，</a:t>
            </a:r>
            <a:r>
              <a:rPr sz="2400">
                <a:solidFill>
                  <a:srgbClr val="0000CC"/>
                </a:solidFill>
              </a:rPr>
              <a:t>使区间</a:t>
            </a:r>
            <a:r>
              <a:rPr sz="2400"/>
              <a:t>的两个</a:t>
            </a:r>
            <a:r>
              <a:rPr sz="2400">
                <a:solidFill>
                  <a:srgbClr val="0000CC"/>
                </a:solidFill>
              </a:rPr>
              <a:t>端点逐步逼近零点</a:t>
            </a:r>
            <a:r>
              <a:rPr sz="2400"/>
              <a:t>，进而</a:t>
            </a:r>
            <a:r>
              <a:rPr sz="2400">
                <a:solidFill>
                  <a:srgbClr val="0000CC"/>
                </a:solidFill>
              </a:rPr>
              <a:t>得到零点近似值</a:t>
            </a:r>
            <a:r>
              <a:rPr sz="2400"/>
              <a:t>的方法叫做</a:t>
            </a:r>
            <a:r>
              <a:rPr sz="2400">
                <a:solidFill>
                  <a:srgbClr val="0000CC"/>
                </a:solidFill>
              </a:rPr>
              <a:t>二分法</a:t>
            </a:r>
            <a:r>
              <a:rPr sz="2400"/>
              <a:t>。</a:t>
            </a:r>
            <a:endParaRPr sz="2400">
              <a:latin typeface="Times New Roman" panose="02020603050405020304" pitchFamily="18" charset="0"/>
            </a:endParaRPr>
          </a:p>
        </p:txBody>
      </p:sp>
      <p:sp>
        <p:nvSpPr>
          <p:cNvPr id="46085" name="文本框 4">
            <a:extLst>
              <a:ext uri="{FF2B5EF4-FFF2-40B4-BE49-F238E27FC236}">
                <a16:creationId xmlns:a16="http://schemas.microsoft.com/office/drawing/2014/main" id="{B061442A-CE2C-A04F-9EB1-1D46F4046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2622550"/>
            <a:ext cx="11806237" cy="3905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r>
              <a:rPr lang="zh-CN" altLang="en-US" sz="2400">
                <a:solidFill>
                  <a:schemeClr val="accent2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确定有根区间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，计算函数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在有根区间端点处的值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给定精确度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ε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，计算函数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在有根</a:t>
            </a:r>
            <a:r>
              <a:rPr lang="zh-CN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区间二等分中点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=(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a+b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)/2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处的函数值；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判断：</a:t>
            </a:r>
            <a:r>
              <a:rPr lang="zh-CN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若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)=0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zh-CN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则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是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)=0</a:t>
            </a:r>
            <a:r>
              <a:rPr lang="zh-CN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零点，计算过程结束；否则</a:t>
            </a: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进行检验，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若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f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)&lt;0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成立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则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所求根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*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必在区间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内，取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=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= 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；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不然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*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必在区间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内，则取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= 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b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=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进而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得到长度为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[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a,b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]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的一半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新区间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[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]</a:t>
            </a:r>
            <a:r>
              <a:rPr lang="zh-CN" altLang="zh-CN" sz="2400" b="1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；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重复前两步操作：</a:t>
            </a:r>
            <a:r>
              <a:rPr lang="zh-CN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在区间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[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 b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]</a:t>
            </a:r>
            <a:r>
              <a:rPr lang="zh-CN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上继续二分，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…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，直至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k</a:t>
            </a:r>
            <a:r>
              <a:rPr lang="zh-CN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次等分后，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将</a:t>
            </a:r>
            <a:r>
              <a:rPr lang="zh-CN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得到一组不断缩小的区间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，即：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[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a,b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]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[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]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…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[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en-US" altLang="zh-CN" sz="2400" i="1" baseline="-25000">
                <a:latin typeface="Times New Roman" panose="02020603050405020304" pitchFamily="18" charset="0"/>
                <a:ea typeface="微软雅黑" panose="020B0503020204020204" pitchFamily="34" charset="-122"/>
              </a:rPr>
              <a:t>k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en-US" altLang="zh-CN" sz="2400" i="1" baseline="-25000">
                <a:latin typeface="Times New Roman" panose="02020603050405020304" pitchFamily="18" charset="0"/>
                <a:ea typeface="微软雅黑" panose="020B0503020204020204" pitchFamily="34" charset="-122"/>
              </a:rPr>
              <a:t>k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]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… 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</a:rPr>
              <a:t>，直至其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最终</a:t>
            </a: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收敛于所求根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</a:rPr>
              <a:t>*</a:t>
            </a: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65C7207-FD31-73F7-3C76-54954F7D0D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8388" y="6084888"/>
          <a:ext cx="52117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2000" imgH="330200" progId="Equation.DSMT4">
                  <p:embed/>
                </p:oleObj>
              </mc:Choice>
              <mc:Fallback>
                <p:oleObj name="Equation" r:id="rId2" imgW="4572000" imgH="3302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388" y="6084888"/>
                        <a:ext cx="5211762" cy="403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2">
            <a:extLst>
              <a:ext uri="{FF2B5EF4-FFF2-40B4-BE49-F238E27FC236}">
                <a16:creationId xmlns:a16="http://schemas.microsoft.com/office/drawing/2014/main" id="{C455FD53-356D-8B93-BE74-B991E6C0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6.1.2 </a:t>
            </a:r>
            <a:r>
              <a:rPr lang="zh-CN" altLang="en-US"/>
              <a:t>二分法</a:t>
            </a:r>
          </a:p>
        </p:txBody>
      </p:sp>
      <p:sp>
        <p:nvSpPr>
          <p:cNvPr id="48131" name="文本框 11">
            <a:extLst>
              <a:ext uri="{FF2B5EF4-FFF2-40B4-BE49-F238E27FC236}">
                <a16:creationId xmlns:a16="http://schemas.microsoft.com/office/drawing/2014/main" id="{FBC0032C-9501-D3F0-F7FD-211659FD9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982663"/>
            <a:ext cx="11272838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注意：考虑到算法实施的可操作性，实际分析时，允许结果带有误差，只要二分足够多次（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充分大），满足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*-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|&lt;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ε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即可。</a:t>
            </a:r>
            <a:endParaRPr lang="en-US" altLang="zh-CN" sz="240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659E69C-9EE5-4462-CB52-8DA0D110F12E}"/>
              </a:ext>
            </a:extLst>
          </p:cNvPr>
          <p:cNvGrpSpPr/>
          <p:nvPr/>
        </p:nvGrpSpPr>
        <p:grpSpPr>
          <a:xfrm>
            <a:off x="374941" y="5719587"/>
            <a:ext cx="11092193" cy="825500"/>
            <a:chOff x="674341" y="4996491"/>
            <a:chExt cx="11092193" cy="825500"/>
          </a:xfrm>
          <a:solidFill>
            <a:schemeClr val="bg1"/>
          </a:solidFill>
        </p:grpSpPr>
        <p:graphicFrame>
          <p:nvGraphicFramePr>
            <p:cNvPr id="15" name="对象 12">
              <a:extLst>
                <a:ext uri="{FF2B5EF4-FFF2-40B4-BE49-F238E27FC236}">
                  <a16:creationId xmlns:a16="http://schemas.microsoft.com/office/drawing/2014/main" id="{742D9BE3-EB64-2092-7326-7636FABDE8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97890" y="4996491"/>
            <a:ext cx="7956550" cy="825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6248160" imgH="647640" progId="Equation.DSMT4">
                    <p:embed/>
                  </p:oleObj>
                </mc:Choice>
                <mc:Fallback>
                  <p:oleObj name="Equation" r:id="rId2" imgW="6248160" imgH="647640" progId="Equation.DSMT4">
                    <p:embed/>
                    <p:pic>
                      <p:nvPicPr>
                        <p:cNvPr id="15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7890" y="4996491"/>
                          <a:ext cx="7956550" cy="8255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C747D20-00A4-BFFF-E345-82EFEAB0F4B7}"/>
                </a:ext>
              </a:extLst>
            </p:cNvPr>
            <p:cNvSpPr txBox="1"/>
            <p:nvPr/>
          </p:nvSpPr>
          <p:spPr>
            <a:xfrm>
              <a:off x="10685789" y="5132546"/>
              <a:ext cx="108074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(6.1.1)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B574B45-0715-03FA-81C5-752B5933ED4C}"/>
                </a:ext>
              </a:extLst>
            </p:cNvPr>
            <p:cNvSpPr txBox="1"/>
            <p:nvPr/>
          </p:nvSpPr>
          <p:spPr>
            <a:xfrm>
              <a:off x="674341" y="5178409"/>
              <a:ext cx="17235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误差估计：</a:t>
              </a:r>
            </a:p>
          </p:txBody>
        </p:sp>
      </p:grpSp>
      <p:grpSp>
        <p:nvGrpSpPr>
          <p:cNvPr id="48133" name="Group 83">
            <a:extLst>
              <a:ext uri="{FF2B5EF4-FFF2-40B4-BE49-F238E27FC236}">
                <a16:creationId xmlns:a16="http://schemas.microsoft.com/office/drawing/2014/main" id="{F997B0C2-FB2A-C372-300B-859D99692103}"/>
              </a:ext>
            </a:extLst>
          </p:cNvPr>
          <p:cNvGrpSpPr>
            <a:grpSpLocks/>
          </p:cNvGrpSpPr>
          <p:nvPr/>
        </p:nvGrpSpPr>
        <p:grpSpPr bwMode="auto">
          <a:xfrm>
            <a:off x="4283075" y="2212975"/>
            <a:ext cx="4525963" cy="3354388"/>
            <a:chOff x="1632" y="2184"/>
            <a:chExt cx="2256" cy="1958"/>
          </a:xfrm>
        </p:grpSpPr>
        <p:pic>
          <p:nvPicPr>
            <p:cNvPr id="48134" name="Picture 84">
              <a:extLst>
                <a:ext uri="{FF2B5EF4-FFF2-40B4-BE49-F238E27FC236}">
                  <a16:creationId xmlns:a16="http://schemas.microsoft.com/office/drawing/2014/main" id="{D2B5AD2D-E462-EDA1-71F8-09111F446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2184"/>
              <a:ext cx="2256" cy="1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5" name="Rectangle 85">
              <a:extLst>
                <a:ext uri="{FF2B5EF4-FFF2-40B4-BE49-F238E27FC236}">
                  <a16:creationId xmlns:a16="http://schemas.microsoft.com/office/drawing/2014/main" id="{8D416444-4AA5-12C7-666D-82B5B98D2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3873"/>
              <a:ext cx="43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6.1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1">
            <a:extLst>
              <a:ext uri="{FF2B5EF4-FFF2-40B4-BE49-F238E27FC236}">
                <a16:creationId xmlns:a16="http://schemas.microsoft.com/office/drawing/2014/main" id="{19AD2C55-9A07-FDAE-C1F4-658A14BDA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88" y="1092200"/>
            <a:ext cx="11576050" cy="1790700"/>
          </a:xfrm>
        </p:spPr>
        <p:txBody>
          <a:bodyPr/>
          <a:lstStyle/>
          <a:p>
            <a:pPr marL="361950" indent="-361950"/>
            <a:r>
              <a:rPr lang="zh-CN" altLang="en-US" sz="2400" b="1"/>
              <a:t>定理</a:t>
            </a:r>
            <a:r>
              <a:rPr lang="en-US" altLang="zh-CN" sz="2400" b="1"/>
              <a:t>1.1 </a:t>
            </a:r>
            <a:r>
              <a:rPr lang="zh-CN" altLang="en-US" sz="2400"/>
              <a:t>记为</a:t>
            </a:r>
            <a:r>
              <a:rPr lang="en-US" altLang="zh-CN" sz="2400">
                <a:latin typeface="Times New Roman" panose="02020603050405020304" pitchFamily="18" charset="0"/>
              </a:rPr>
              <a:t>±10</a:t>
            </a:r>
            <a:r>
              <a:rPr lang="en-US" altLang="zh-CN" sz="2400" i="1" baseline="30000">
                <a:latin typeface="Times New Roman" panose="02020603050405020304" pitchFamily="18" charset="0"/>
              </a:rPr>
              <a:t>m</a:t>
            </a:r>
            <a:r>
              <a:rPr lang="en-US" altLang="zh-CN" sz="2400">
                <a:latin typeface="Times New Roman" panose="02020603050405020304" pitchFamily="18" charset="0"/>
              </a:rPr>
              <a:t>×[</a:t>
            </a:r>
            <a:r>
              <a:rPr lang="en-US" altLang="zh-CN" sz="2400" i="1">
                <a:latin typeface="Times New Roman" panose="02020603050405020304" pitchFamily="18" charset="0"/>
              </a:rPr>
              <a:t>a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+</a:t>
            </a:r>
            <a:r>
              <a:rPr lang="en-US" altLang="zh-CN" sz="2400" i="1">
                <a:latin typeface="Times New Roman" panose="02020603050405020304" pitchFamily="18" charset="0"/>
              </a:rPr>
              <a:t> a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latin typeface="Times New Roman" panose="02020603050405020304" pitchFamily="18" charset="0"/>
              </a:rPr>
              <a:t>×10</a:t>
            </a:r>
            <a:r>
              <a:rPr lang="en-US" altLang="zh-CN" sz="2400" i="1" baseline="30000">
                <a:latin typeface="Times New Roman" panose="02020603050405020304" pitchFamily="18" charset="0"/>
              </a:rPr>
              <a:t>-</a:t>
            </a:r>
            <a:r>
              <a:rPr lang="en-US" altLang="zh-CN" sz="2400" baseline="30000"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+…+</a:t>
            </a:r>
            <a:r>
              <a:rPr lang="en-US" altLang="zh-CN" sz="2400" i="1">
                <a:latin typeface="Times New Roman" panose="02020603050405020304" pitchFamily="18" charset="0"/>
              </a:rPr>
              <a:t> a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latin typeface="Times New Roman" panose="02020603050405020304" pitchFamily="18" charset="0"/>
              </a:rPr>
              <a:t>× 10</a:t>
            </a:r>
            <a:r>
              <a:rPr lang="en-US" altLang="zh-CN" sz="2400" i="1" baseline="30000">
                <a:latin typeface="Times New Roman" panose="02020603050405020304" pitchFamily="18" charset="0"/>
              </a:rPr>
              <a:t>-</a:t>
            </a:r>
            <a:r>
              <a:rPr lang="en-US" altLang="zh-CN" sz="2400" baseline="30000">
                <a:latin typeface="Times New Roman" panose="02020603050405020304" pitchFamily="18" charset="0"/>
              </a:rPr>
              <a:t>(</a:t>
            </a:r>
            <a:r>
              <a:rPr lang="en-US" altLang="zh-CN" sz="2400" i="1" baseline="30000">
                <a:latin typeface="Times New Roman" panose="02020603050405020304" pitchFamily="18" charset="0"/>
              </a:rPr>
              <a:t>n</a:t>
            </a:r>
            <a:r>
              <a:rPr lang="en-US" altLang="zh-CN" sz="2400" baseline="30000">
                <a:latin typeface="Times New Roman" panose="02020603050405020304" pitchFamily="18" charset="0"/>
              </a:rPr>
              <a:t>-1)</a:t>
            </a:r>
            <a:r>
              <a:rPr lang="en-US" altLang="zh-CN" sz="2400">
                <a:latin typeface="Times New Roman" panose="02020603050405020304" pitchFamily="18" charset="0"/>
              </a:rPr>
              <a:t>]</a:t>
            </a:r>
            <a:r>
              <a:rPr lang="zh-CN" altLang="en-US" sz="2400">
                <a:latin typeface="Times New Roman" panose="02020603050405020304" pitchFamily="18" charset="0"/>
              </a:rPr>
              <a:t>的</a:t>
            </a:r>
            <a:r>
              <a:rPr lang="zh-CN" altLang="en-US" sz="2400"/>
              <a:t>近似值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zh-CN" altLang="en-US" sz="2400">
                <a:latin typeface="Times New Roman" panose="02020603050405020304" pitchFamily="18" charset="0"/>
              </a:rPr>
              <a:t>*，若其具有</a:t>
            </a: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zh-CN" altLang="en-US" sz="2400">
                <a:latin typeface="Times New Roman" panose="02020603050405020304" pitchFamily="18" charset="0"/>
              </a:rPr>
              <a:t>位有效数字，则其</a:t>
            </a: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相对误差限</a:t>
            </a:r>
            <a:r>
              <a:rPr lang="zh-CN" altLang="en-US" sz="2400">
                <a:latin typeface="Times New Roman" panose="02020603050405020304" pitchFamily="18" charset="0"/>
              </a:rPr>
              <a:t>为                            ；反之，若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zh-CN" altLang="en-US" sz="2400">
                <a:latin typeface="Times New Roman" panose="02020603050405020304" pitchFamily="18" charset="0"/>
              </a:rPr>
              <a:t>*的相对误差限为                           ，则其至少具有</a:t>
            </a: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zh-CN" altLang="en-US" sz="2400">
                <a:latin typeface="Times New Roman" panose="02020603050405020304" pitchFamily="18" charset="0"/>
              </a:rPr>
              <a:t>位效数字。</a:t>
            </a:r>
            <a:endParaRPr lang="zh-CN" altLang="en-US" sz="2400"/>
          </a:p>
        </p:txBody>
      </p:sp>
      <p:sp>
        <p:nvSpPr>
          <p:cNvPr id="10243" name="标题 2">
            <a:extLst>
              <a:ext uri="{FF2B5EF4-FFF2-40B4-BE49-F238E27FC236}">
                <a16:creationId xmlns:a16="http://schemas.microsoft.com/office/drawing/2014/main" id="{DC4B40F0-B8E9-FB32-4BE2-E7F98F51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1.3.3 </a:t>
            </a:r>
            <a:r>
              <a:rPr lang="zh-CN" altLang="en-US"/>
              <a:t>有效数字</a:t>
            </a:r>
          </a:p>
        </p:txBody>
      </p:sp>
      <p:graphicFrame>
        <p:nvGraphicFramePr>
          <p:cNvPr id="10244" name="对象 12">
            <a:extLst>
              <a:ext uri="{FF2B5EF4-FFF2-40B4-BE49-F238E27FC236}">
                <a16:creationId xmlns:a16="http://schemas.microsoft.com/office/drawing/2014/main" id="{7726042F-84AA-E08C-35F7-E1BB719408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0788" y="1693863"/>
          <a:ext cx="2084387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41500" imgH="673100" progId="Equation.DSMT4">
                  <p:embed/>
                </p:oleObj>
              </mc:Choice>
              <mc:Fallback>
                <p:oleObj name="Equation" r:id="rId3" imgW="1841500" imgH="6731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1693863"/>
                        <a:ext cx="2084387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对象 12">
            <a:extLst>
              <a:ext uri="{FF2B5EF4-FFF2-40B4-BE49-F238E27FC236}">
                <a16:creationId xmlns:a16="http://schemas.microsoft.com/office/drawing/2014/main" id="{4F4B31ED-ADEE-0B33-BD52-53D71B407B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66313" y="1693863"/>
          <a:ext cx="2084387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500" imgH="673100" progId="Equation.DSMT4">
                  <p:embed/>
                </p:oleObj>
              </mc:Choice>
              <mc:Fallback>
                <p:oleObj name="Equation" r:id="rId5" imgW="1841500" imgH="6731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6313" y="1693863"/>
                        <a:ext cx="2084387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14583ECF-EA84-3A63-788F-AEA975BEC4BF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3079750"/>
            <a:ext cx="11576050" cy="2895600"/>
            <a:chOff x="254876" y="3079359"/>
            <a:chExt cx="11576340" cy="2895556"/>
          </a:xfrm>
        </p:grpSpPr>
        <p:sp>
          <p:nvSpPr>
            <p:cNvPr id="4" name="内容占位符 1">
              <a:extLst>
                <a:ext uri="{FF2B5EF4-FFF2-40B4-BE49-F238E27FC236}">
                  <a16:creationId xmlns:a16="http://schemas.microsoft.com/office/drawing/2014/main" id="{32062502-3AF6-F94C-F666-10B914515D7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4876" y="3079359"/>
              <a:ext cx="11576340" cy="2895556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362822" indent="-362822" algn="l" rtl="0" eaLnBrk="0" fontAlgn="base" hangingPunct="0">
                <a:lnSpc>
                  <a:spcPct val="1500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Ø"/>
                <a:defRPr kumimoji="1" sz="1800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defRPr>
              </a:lvl1pPr>
              <a:lvl2pPr marL="785813" indent="-301625" algn="l" rtl="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l"/>
                <a:defRPr kumimoji="1" sz="2328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208088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92275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176463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 typeface="Wingdings" pitchFamily="2" charset="2"/>
                <a:buNone/>
                <a:defRPr/>
              </a:pPr>
              <a:r>
                <a:rPr lang="zh-CN" altLang="en-US" sz="2400" kern="0" dirty="0">
                  <a:solidFill>
                    <a:srgbClr val="0000CC"/>
                  </a:solidFill>
                </a:rPr>
                <a:t>证明：</a:t>
              </a:r>
              <a:r>
                <a:rPr lang="zh-CN" altLang="en-US" sz="2400" kern="0" dirty="0"/>
                <a:t>由于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x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 * 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=±10</a:t>
              </a:r>
              <a:r>
                <a:rPr lang="en-US" altLang="zh-CN" sz="2400" i="1" kern="0" baseline="30000" dirty="0">
                  <a:latin typeface="Times New Roman" panose="02020603050405020304" pitchFamily="18" charset="0"/>
                </a:rPr>
                <a:t>m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×[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400" kern="0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+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 a</a:t>
              </a:r>
              <a:r>
                <a:rPr lang="en-US" altLang="zh-CN" sz="2400" kern="0" baseline="-25000" dirty="0">
                  <a:latin typeface="Times New Roman" panose="02020603050405020304" pitchFamily="18" charset="0"/>
                </a:rPr>
                <a:t>2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×10</a:t>
              </a:r>
              <a:r>
                <a:rPr lang="en-US" altLang="zh-CN" sz="2400" i="1" kern="0" baseline="30000" dirty="0">
                  <a:latin typeface="Times New Roman" panose="02020603050405020304" pitchFamily="18" charset="0"/>
                </a:rPr>
                <a:t>-</a:t>
              </a:r>
              <a:r>
                <a:rPr lang="en-US" altLang="zh-CN" sz="2400" kern="0" baseline="30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+…+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 a</a:t>
              </a:r>
              <a:r>
                <a:rPr lang="en-US" altLang="zh-CN" sz="2400" i="1" kern="0" baseline="-25000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× 10</a:t>
              </a:r>
              <a:r>
                <a:rPr lang="en-US" altLang="zh-CN" sz="2400" i="1" kern="0" baseline="30000" dirty="0">
                  <a:latin typeface="Times New Roman" panose="02020603050405020304" pitchFamily="18" charset="0"/>
                </a:rPr>
                <a:t>-</a:t>
              </a:r>
              <a:r>
                <a:rPr lang="en-US" altLang="zh-CN" sz="2400" kern="0" baseline="30000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400" i="1" kern="0" baseline="30000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400" kern="0" baseline="30000" dirty="0">
                  <a:latin typeface="Times New Roman" panose="02020603050405020304" pitchFamily="18" charset="0"/>
                </a:rPr>
                <a:t>-1)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]</a:t>
              </a:r>
            </a:p>
            <a:p>
              <a:pPr marL="0" indent="0">
                <a:buFont typeface="Wingdings" pitchFamily="2" charset="2"/>
                <a:buNone/>
                <a:defRPr/>
              </a:pPr>
              <a:r>
                <a:rPr lang="zh-CN" altLang="en-US" sz="2400" kern="0" dirty="0">
                  <a:latin typeface="Times New Roman" panose="02020603050405020304" pitchFamily="18" charset="0"/>
                </a:rPr>
                <a:t>            可知  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400" kern="0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×10</a:t>
              </a:r>
              <a:r>
                <a:rPr lang="en-US" altLang="zh-CN" sz="2400" i="1" kern="0" baseline="30000" dirty="0">
                  <a:latin typeface="Times New Roman" panose="02020603050405020304" pitchFamily="18" charset="0"/>
                </a:rPr>
                <a:t>m</a:t>
              </a:r>
              <a:r>
                <a:rPr lang="zh-CN" altLang="en-US" sz="2400" kern="0" dirty="0">
                  <a:latin typeface="Times New Roman" panose="02020603050405020304" pitchFamily="18" charset="0"/>
                </a:rPr>
                <a:t>≤</a:t>
              </a:r>
              <a:r>
                <a:rPr lang="en-US" altLang="zh-CN" sz="2400" kern="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|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x</a:t>
              </a:r>
              <a:r>
                <a:rPr lang="zh-CN" altLang="en-US" sz="2400" kern="0" dirty="0">
                  <a:latin typeface="Times New Roman" panose="02020603050405020304" pitchFamily="18" charset="0"/>
                </a:rPr>
                <a:t>*</a:t>
              </a:r>
              <a:r>
                <a:rPr lang="en-US" altLang="zh-CN" sz="2400" kern="0" dirty="0">
                  <a:latin typeface="Times New Roman" panose="02020603050405020304" pitchFamily="18" charset="0"/>
                  <a:sym typeface="Wingdings" panose="05000000000000000000" pitchFamily="2" charset="2"/>
                </a:rPr>
                <a:t>|</a:t>
              </a:r>
              <a:r>
                <a:rPr lang="zh-CN" altLang="en-US" sz="2400" kern="0" dirty="0">
                  <a:latin typeface="Times New Roman" panose="02020603050405020304" pitchFamily="18" charset="0"/>
                </a:rPr>
                <a:t> ≤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400" kern="0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+1)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×10</a:t>
              </a:r>
              <a:r>
                <a:rPr lang="en-US" altLang="zh-CN" sz="2400" i="1" kern="0" baseline="30000" dirty="0">
                  <a:latin typeface="Times New Roman" panose="02020603050405020304" pitchFamily="18" charset="0"/>
                </a:rPr>
                <a:t>m</a:t>
              </a:r>
              <a:r>
                <a:rPr lang="zh-CN" altLang="en-US" sz="2400" kern="0" dirty="0">
                  <a:latin typeface="Times New Roman" panose="02020603050405020304" pitchFamily="18" charset="0"/>
                </a:rPr>
                <a:t>，当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x</a:t>
              </a:r>
              <a:r>
                <a:rPr lang="zh-CN" altLang="en-US" sz="2400" kern="0" dirty="0">
                  <a:latin typeface="Times New Roman" panose="02020603050405020304" pitchFamily="18" charset="0"/>
                </a:rPr>
                <a:t>*有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n</a:t>
              </a:r>
              <a:r>
                <a:rPr lang="zh-CN" altLang="en-US" sz="2400" kern="0" dirty="0">
                  <a:latin typeface="Times New Roman" panose="02020603050405020304" pitchFamily="18" charset="0"/>
                </a:rPr>
                <a:t>位有效数字时，有</a:t>
              </a:r>
              <a:endParaRPr lang="en-US" altLang="zh-CN" sz="2400" kern="0" dirty="0">
                <a:latin typeface="Times New Roman" panose="02020603050405020304" pitchFamily="18" charset="0"/>
              </a:endParaRPr>
            </a:p>
            <a:p>
              <a:pPr marL="0" indent="0">
                <a:buFont typeface="Wingdings" pitchFamily="2" charset="2"/>
                <a:buNone/>
                <a:defRPr/>
              </a:pPr>
              <a:r>
                <a:rPr lang="en-US" altLang="zh-CN" sz="2400" i="1" kern="0" baseline="30000" dirty="0">
                  <a:latin typeface="Times New Roman" panose="02020603050405020304" pitchFamily="18" charset="0"/>
                </a:rPr>
                <a:t>                  </a:t>
              </a:r>
              <a:endParaRPr lang="zh-CN" altLang="en-US" sz="2400" kern="0" dirty="0"/>
            </a:p>
          </p:txBody>
        </p:sp>
        <p:graphicFrame>
          <p:nvGraphicFramePr>
            <p:cNvPr id="10253" name="对象 12">
              <a:extLst>
                <a:ext uri="{FF2B5EF4-FFF2-40B4-BE49-F238E27FC236}">
                  <a16:creationId xmlns:a16="http://schemas.microsoft.com/office/drawing/2014/main" id="{47E7EB30-C3B5-7350-8CD6-CA765EBBD6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5388" y="4441825"/>
            <a:ext cx="5203825" cy="1389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089400" imgH="1092200" progId="Equation.DSMT4">
                    <p:embed/>
                  </p:oleObj>
                </mc:Choice>
                <mc:Fallback>
                  <p:oleObj name="Equation" r:id="rId7" imgW="4089400" imgH="1092200" progId="Equation.DSMT4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388" y="4441825"/>
                          <a:ext cx="5203825" cy="1389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3B355D-11A1-0026-29DD-315915D01C54}"/>
              </a:ext>
            </a:extLst>
          </p:cNvPr>
          <p:cNvGrpSpPr>
            <a:grpSpLocks/>
          </p:cNvGrpSpPr>
          <p:nvPr/>
        </p:nvGrpSpPr>
        <p:grpSpPr bwMode="auto">
          <a:xfrm>
            <a:off x="1130300" y="2835275"/>
            <a:ext cx="10701338" cy="3136900"/>
            <a:chOff x="1195118" y="3033578"/>
            <a:chExt cx="10701142" cy="3137537"/>
          </a:xfrm>
        </p:grpSpPr>
        <p:sp>
          <p:nvSpPr>
            <p:cNvPr id="9" name="内容占位符 1">
              <a:extLst>
                <a:ext uri="{FF2B5EF4-FFF2-40B4-BE49-F238E27FC236}">
                  <a16:creationId xmlns:a16="http://schemas.microsoft.com/office/drawing/2014/main" id="{D48E728F-6660-142A-F785-4A3A53C5ED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95118" y="3274927"/>
              <a:ext cx="10701142" cy="2896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>
              <a:lvl1pPr marL="362822" indent="-362822" algn="l" rtl="0" eaLnBrk="0" fontAlgn="base" hangingPunct="0">
                <a:lnSpc>
                  <a:spcPct val="1500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Ø"/>
                <a:defRPr kumimoji="1" sz="1800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defRPr>
              </a:lvl1pPr>
              <a:lvl2pPr marL="785813" indent="-301625" algn="l" rtl="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l"/>
                <a:defRPr kumimoji="1" sz="2328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208088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92275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176463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 typeface="Wingdings" pitchFamily="2" charset="2"/>
                <a:buNone/>
                <a:defRPr/>
              </a:pPr>
              <a:r>
                <a:rPr lang="zh-CN" altLang="en-US" sz="2400" kern="0" dirty="0"/>
                <a:t>反之，若           </a:t>
              </a:r>
              <a:endParaRPr lang="en-US" altLang="zh-CN" sz="2400" kern="0" dirty="0"/>
            </a:p>
            <a:p>
              <a:pPr marL="0" indent="0">
                <a:lnSpc>
                  <a:spcPct val="200000"/>
                </a:lnSpc>
                <a:buFont typeface="Wingdings" pitchFamily="2" charset="2"/>
                <a:buNone/>
                <a:defRPr/>
              </a:pPr>
              <a:r>
                <a:rPr lang="zh-CN" altLang="en-US" sz="2400" kern="0" dirty="0"/>
                <a:t>则</a:t>
              </a:r>
              <a:endParaRPr lang="en-US" altLang="zh-CN" sz="2400" kern="0" dirty="0"/>
            </a:p>
            <a:p>
              <a:pPr marL="0" indent="0">
                <a:lnSpc>
                  <a:spcPct val="200000"/>
                </a:lnSpc>
                <a:buFont typeface="Wingdings" pitchFamily="2" charset="2"/>
                <a:buNone/>
                <a:defRPr/>
              </a:pPr>
              <a:r>
                <a:rPr lang="zh-CN" altLang="en-US" sz="2400" kern="0" dirty="0">
                  <a:latin typeface="Times New Roman" panose="02020603050405020304" pitchFamily="18" charset="0"/>
                </a:rPr>
                <a:t>故，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x</a:t>
              </a:r>
              <a:r>
                <a:rPr lang="zh-CN" altLang="en-US" sz="2400" kern="0" dirty="0">
                  <a:latin typeface="Times New Roman" panose="02020603050405020304" pitchFamily="18" charset="0"/>
                </a:rPr>
                <a:t>*有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n</a:t>
              </a:r>
              <a:r>
                <a:rPr lang="zh-CN" altLang="en-US" sz="2400" kern="0" dirty="0">
                  <a:latin typeface="Times New Roman" panose="02020603050405020304" pitchFamily="18" charset="0"/>
                </a:rPr>
                <a:t>位有效数字。</a:t>
              </a:r>
              <a:endParaRPr lang="en-US" altLang="zh-CN" sz="2400" kern="0" dirty="0">
                <a:latin typeface="Times New Roman" panose="02020603050405020304" pitchFamily="18" charset="0"/>
              </a:endParaRPr>
            </a:p>
            <a:p>
              <a:pPr marL="0" indent="0">
                <a:buFont typeface="Wingdings" pitchFamily="2" charset="2"/>
                <a:buNone/>
                <a:defRPr/>
              </a:pPr>
              <a:r>
                <a:rPr lang="en-US" altLang="zh-CN" sz="2400" i="1" kern="0" baseline="30000" dirty="0">
                  <a:latin typeface="Times New Roman" panose="02020603050405020304" pitchFamily="18" charset="0"/>
                </a:rPr>
                <a:t>                  </a:t>
              </a:r>
              <a:endParaRPr lang="zh-CN" altLang="en-US" sz="2400" kern="0" dirty="0"/>
            </a:p>
          </p:txBody>
        </p:sp>
        <p:graphicFrame>
          <p:nvGraphicFramePr>
            <p:cNvPr id="10250" name="对象 12">
              <a:extLst>
                <a:ext uri="{FF2B5EF4-FFF2-40B4-BE49-F238E27FC236}">
                  <a16:creationId xmlns:a16="http://schemas.microsoft.com/office/drawing/2014/main" id="{2790D3E1-76E4-0B4D-00B0-309AB565C0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8703" y="3033578"/>
            <a:ext cx="4024313" cy="1096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162300" imgH="863600" progId="Equation.DSMT4">
                    <p:embed/>
                  </p:oleObj>
                </mc:Choice>
                <mc:Fallback>
                  <p:oleObj name="Equation" r:id="rId9" imgW="3162300" imgH="863600" progId="Equation.DSMT4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8703" y="3033578"/>
                          <a:ext cx="4024313" cy="1096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1" name="对象 12">
              <a:extLst>
                <a:ext uri="{FF2B5EF4-FFF2-40B4-BE49-F238E27FC236}">
                  <a16:creationId xmlns:a16="http://schemas.microsoft.com/office/drawing/2014/main" id="{ACA54ED8-63E8-EEC1-CAE3-D50854D637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4132" y="4056278"/>
            <a:ext cx="8066087" cy="855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6337300" imgH="673100" progId="Equation.DSMT4">
                    <p:embed/>
                  </p:oleObj>
                </mc:Choice>
                <mc:Fallback>
                  <p:oleObj name="Equation" r:id="rId11" imgW="6337300" imgH="673100" progId="Equation.DSMT4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4132" y="4056278"/>
                          <a:ext cx="8066087" cy="855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EE42830-05FF-0CB7-7E1F-86CCD27E2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440363"/>
            <a:ext cx="1102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可见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有效数字越多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相对误差越小。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如果相对误差越小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则有效数字越多。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2">
            <a:extLst>
              <a:ext uri="{FF2B5EF4-FFF2-40B4-BE49-F238E27FC236}">
                <a16:creationId xmlns:a16="http://schemas.microsoft.com/office/drawing/2014/main" id="{D1C0F390-DC12-66D5-02EF-7D17D1FB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6.1.2 </a:t>
            </a:r>
            <a:r>
              <a:rPr lang="zh-CN" altLang="en-US"/>
              <a:t>二分法</a:t>
            </a:r>
          </a:p>
        </p:txBody>
      </p:sp>
      <p:sp>
        <p:nvSpPr>
          <p:cNvPr id="49155" name="内容占位符 3">
            <a:extLst>
              <a:ext uri="{FF2B5EF4-FFF2-40B4-BE49-F238E27FC236}">
                <a16:creationId xmlns:a16="http://schemas.microsoft.com/office/drawing/2014/main" id="{2FACFC26-0D19-C17D-37B4-6EF91B7372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863" y="1138238"/>
            <a:ext cx="11296650" cy="427037"/>
          </a:xfrm>
        </p:spPr>
        <p:txBody>
          <a:bodyPr/>
          <a:lstStyle/>
          <a:p>
            <a:r>
              <a:rPr sz="2400">
                <a:solidFill>
                  <a:srgbClr val="0000CC"/>
                </a:solidFill>
              </a:rPr>
              <a:t>例</a:t>
            </a:r>
            <a:r>
              <a:rPr lang="en-US" altLang="zh-CN" sz="2400">
                <a:solidFill>
                  <a:srgbClr val="0000CC"/>
                </a:solidFill>
              </a:rPr>
              <a:t>6.2 </a:t>
            </a:r>
            <a:r>
              <a:rPr sz="2400">
                <a:solidFill>
                  <a:srgbClr val="0000CC"/>
                </a:solidFill>
              </a:rPr>
              <a:t>求方程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-1=0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在区间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[1.0,1.5]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内的一个实根，要求准确到小数点后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位</a:t>
            </a:r>
            <a:r>
              <a:rPr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。</a:t>
            </a:r>
            <a:endParaRPr sz="2400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C0C1A8C6-750E-B6EF-F453-11607E46F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638300"/>
            <a:ext cx="6338887" cy="6477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解：这里</a:t>
            </a:r>
            <a:r>
              <a:rPr lang="en-US" altLang="zh-CN" sz="2400" i="1">
                <a:latin typeface="Times New Roman" panose="02020603050405020304" pitchFamily="18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</a:rPr>
              <a:t>=1.0</a:t>
            </a:r>
            <a:r>
              <a:rPr lang="zh-CN" altLang="en-US" sz="2400">
                <a:latin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</a:rPr>
              <a:t>b</a:t>
            </a:r>
            <a:r>
              <a:rPr lang="en-US" altLang="zh-CN" sz="2400">
                <a:latin typeface="Times New Roman" panose="02020603050405020304" pitchFamily="18" charset="0"/>
              </a:rPr>
              <a:t>=1.5</a:t>
            </a:r>
            <a:r>
              <a:rPr lang="zh-CN" altLang="en-US" sz="2400">
                <a:latin typeface="Times New Roman" panose="02020603050405020304" pitchFamily="18" charset="0"/>
              </a:rPr>
              <a:t>，则 </a:t>
            </a:r>
            <a:r>
              <a:rPr lang="en-US" altLang="zh-CN" sz="2400" i="1">
                <a:latin typeface="Times New Roman" panose="02020603050405020304" pitchFamily="18" charset="0"/>
              </a:rPr>
              <a:t>f</a:t>
            </a:r>
            <a:r>
              <a:rPr lang="en-US" altLang="zh-CN" sz="2400">
                <a:latin typeface="Times New Roman" panose="02020603050405020304" pitchFamily="18" charset="0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</a:rPr>
              <a:t>)&lt;0</a:t>
            </a:r>
            <a:r>
              <a:rPr lang="zh-CN" altLang="zh-CN" sz="2400">
                <a:latin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</a:rPr>
              <a:t>f</a:t>
            </a:r>
            <a:r>
              <a:rPr lang="en-US" altLang="zh-CN" sz="2400">
                <a:latin typeface="Times New Roman" panose="02020603050405020304" pitchFamily="18" charset="0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</a:rPr>
              <a:t>b</a:t>
            </a:r>
            <a:r>
              <a:rPr lang="en-US" altLang="zh-CN" sz="2400">
                <a:latin typeface="Times New Roman" panose="02020603050405020304" pitchFamily="18" charset="0"/>
              </a:rPr>
              <a:t>)&gt;0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3F95428-AD94-46D8-5435-AAA934124726}"/>
              </a:ext>
            </a:extLst>
          </p:cNvPr>
          <p:cNvSpPr txBox="1">
            <a:spLocks/>
          </p:cNvSpPr>
          <p:nvPr/>
        </p:nvSpPr>
        <p:spPr bwMode="auto">
          <a:xfrm>
            <a:off x="423863" y="2317750"/>
            <a:ext cx="11580812" cy="3051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z="2400" kern="0" dirty="0">
                <a:latin typeface="Times New Roman" panose="02020603050405020304" pitchFamily="18" charset="0"/>
              </a:rPr>
              <a:t>       取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a,b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lang="zh-CN" altLang="en-US" sz="2400" kern="0" dirty="0">
                <a:latin typeface="Times New Roman" panose="02020603050405020304" pitchFamily="18" charset="0"/>
              </a:rPr>
              <a:t>的中点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latin typeface="Times New Roman" panose="02020603050405020304" pitchFamily="18" charset="0"/>
              </a:rPr>
              <a:t>=1.25</a:t>
            </a:r>
            <a:r>
              <a:rPr lang="zh-CN" altLang="en-US" sz="2400" kern="0" dirty="0">
                <a:latin typeface="Times New Roman" panose="02020603050405020304" pitchFamily="18" charset="0"/>
              </a:rPr>
              <a:t>，将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a,b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lang="zh-CN" altLang="en-US" sz="2400" kern="0" dirty="0">
                <a:latin typeface="Times New Roman" panose="02020603050405020304" pitchFamily="18" charset="0"/>
              </a:rPr>
              <a:t>区间二等分，由于</a:t>
            </a:r>
            <a:r>
              <a:rPr lang="zh-CN" altLang="en-US" sz="2400" dirty="0">
                <a:latin typeface="Times New Roman" panose="02020603050405020304" pitchFamily="18" charset="0"/>
              </a:rPr>
              <a:t>则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)&lt;0</a:t>
            </a:r>
            <a:r>
              <a:rPr lang="zh-CN" altLang="en-US" sz="2400" kern="0" dirty="0">
                <a:latin typeface="Times New Roman" panose="02020603050405020304" pitchFamily="18" charset="0"/>
              </a:rPr>
              <a:t>，即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400" kern="0" dirty="0">
                <a:latin typeface="Times New Roman" panose="02020603050405020304" pitchFamily="18" charset="0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400" kern="0" dirty="0">
                <a:latin typeface="Times New Roman" panose="02020603050405020304" pitchFamily="18" charset="0"/>
              </a:rPr>
              <a:t>同号，故所求的根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*</a:t>
            </a:r>
            <a:r>
              <a:rPr lang="zh-CN" altLang="en-US" sz="2400" kern="0" dirty="0">
                <a:latin typeface="Times New Roman" panose="02020603050405020304" pitchFamily="18" charset="0"/>
              </a:rPr>
              <a:t>必在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kern="0" dirty="0">
                <a:latin typeface="Times New Roman" panose="02020603050405020304" pitchFamily="18" charset="0"/>
              </a:rPr>
              <a:t>右侧；再令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</a:rPr>
              <a:t> =1.25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</a:rPr>
              <a:t> b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</a:rPr>
              <a:t>= </a:t>
            </a:r>
            <a:r>
              <a:rPr lang="en-US" altLang="zh-CN" sz="2400" i="1" kern="0" dirty="0">
                <a:latin typeface="Times New Roman" panose="02020603050405020304" pitchFamily="18" charset="0"/>
              </a:rPr>
              <a:t>b</a:t>
            </a:r>
            <a:r>
              <a:rPr lang="en-US" altLang="zh-CN" sz="2400" kern="0" dirty="0">
                <a:latin typeface="Times New Roman" panose="02020603050405020304" pitchFamily="18" charset="0"/>
              </a:rPr>
              <a:t>=1.5</a:t>
            </a:r>
            <a:r>
              <a:rPr lang="zh-CN" altLang="en-US" sz="2400" kern="0" dirty="0">
                <a:latin typeface="Times New Roman" panose="02020603050405020304" pitchFamily="18" charset="0"/>
              </a:rPr>
              <a:t>，从而得到新的有根区间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,b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400" dirty="0"/>
              <a:t>依此重复操作。</a:t>
            </a:r>
            <a:endParaRPr lang="zh-CN" altLang="en-US" sz="2400" kern="0" dirty="0"/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kern="0" dirty="0">
                <a:latin typeface="Times New Roman" panose="02020603050405020304" pitchFamily="18" charset="0"/>
              </a:rPr>
              <a:t>        但由于该根需精确到小数点后</a:t>
            </a:r>
            <a:r>
              <a:rPr lang="en-US" altLang="zh-CN" sz="2400" kern="0" dirty="0">
                <a:latin typeface="Times New Roman" panose="02020603050405020304" pitchFamily="18" charset="0"/>
              </a:rPr>
              <a:t>2</a:t>
            </a:r>
            <a:r>
              <a:rPr lang="zh-CN" altLang="en-US" sz="2400" kern="0" dirty="0">
                <a:latin typeface="Times New Roman" panose="02020603050405020304" pitchFamily="18" charset="0"/>
              </a:rPr>
              <a:t>位，所以有：</a:t>
            </a:r>
            <a:endParaRPr lang="en-US" altLang="zh-CN" sz="2400" kern="0" dirty="0"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endParaRPr lang="zh-CN" altLang="en-US" sz="2400" kern="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2" name="对象 12">
            <a:extLst>
              <a:ext uri="{FF2B5EF4-FFF2-40B4-BE49-F238E27FC236}">
                <a16:creationId xmlns:a16="http://schemas.microsoft.com/office/drawing/2014/main" id="{2EB3F9FE-0753-A120-9B5B-02F9CFF218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063" y="4702175"/>
          <a:ext cx="90217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086600" imgH="647700" progId="Equation.DSMT4">
                  <p:embed/>
                </p:oleObj>
              </mc:Choice>
              <mc:Fallback>
                <p:oleObj name="Equation" r:id="rId3" imgW="7086600" imgH="6477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4702175"/>
                        <a:ext cx="9021762" cy="825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1870DD7E-7614-ADE9-0EF2-5B58F9C00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3" y="5686425"/>
            <a:ext cx="6773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因此，只要二分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次，便能达到预定的精度。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2">
            <a:extLst>
              <a:ext uri="{FF2B5EF4-FFF2-40B4-BE49-F238E27FC236}">
                <a16:creationId xmlns:a16="http://schemas.microsoft.com/office/drawing/2014/main" id="{147B31A9-310B-CDDD-932A-AEDB41B9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6.1.2 </a:t>
            </a:r>
            <a:r>
              <a:rPr lang="zh-CN" altLang="en-US"/>
              <a:t>二分法</a:t>
            </a:r>
          </a:p>
        </p:txBody>
      </p:sp>
      <p:sp>
        <p:nvSpPr>
          <p:cNvPr id="51203" name="内容占位符 3">
            <a:extLst>
              <a:ext uri="{FF2B5EF4-FFF2-40B4-BE49-F238E27FC236}">
                <a16:creationId xmlns:a16="http://schemas.microsoft.com/office/drawing/2014/main" id="{A38DDFB7-B6CE-87C1-43F4-39947FD3BA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863" y="1138238"/>
            <a:ext cx="11296650" cy="427037"/>
          </a:xfrm>
        </p:spPr>
        <p:txBody>
          <a:bodyPr/>
          <a:lstStyle/>
          <a:p>
            <a:r>
              <a:rPr sz="2400">
                <a:solidFill>
                  <a:srgbClr val="0000CC"/>
                </a:solidFill>
              </a:rPr>
              <a:t>例</a:t>
            </a:r>
            <a:r>
              <a:rPr lang="en-US" altLang="zh-CN" sz="2400">
                <a:solidFill>
                  <a:srgbClr val="0000CC"/>
                </a:solidFill>
              </a:rPr>
              <a:t>6.2 </a:t>
            </a:r>
            <a:r>
              <a:rPr sz="2400">
                <a:solidFill>
                  <a:srgbClr val="0000CC"/>
                </a:solidFill>
              </a:rPr>
              <a:t>求方程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i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-1=0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在区间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[1.0,1.5]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内的一个实根，要求准确到小数点后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sz="2400">
                <a:solidFill>
                  <a:srgbClr val="0000CC"/>
                </a:solidFill>
                <a:latin typeface="Times New Roman" panose="02020603050405020304" pitchFamily="18" charset="0"/>
              </a:rPr>
              <a:t>位</a:t>
            </a:r>
            <a:r>
              <a:rPr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。</a:t>
            </a:r>
            <a:endParaRPr sz="2400"/>
          </a:p>
        </p:txBody>
      </p:sp>
      <p:sp>
        <p:nvSpPr>
          <p:cNvPr id="51204" name="内容占位符 1">
            <a:extLst>
              <a:ext uri="{FF2B5EF4-FFF2-40B4-BE49-F238E27FC236}">
                <a16:creationId xmlns:a16="http://schemas.microsoft.com/office/drawing/2014/main" id="{941F8889-BAC7-3D97-AAF2-1EC25781F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638300"/>
            <a:ext cx="852487" cy="54292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400"/>
              <a:t>解：</a:t>
            </a:r>
          </a:p>
        </p:txBody>
      </p:sp>
      <p:graphicFrame>
        <p:nvGraphicFramePr>
          <p:cNvPr id="51205" name="对象 9">
            <a:extLst>
              <a:ext uri="{FF2B5EF4-FFF2-40B4-BE49-F238E27FC236}">
                <a16:creationId xmlns:a16="http://schemas.microsoft.com/office/drawing/2014/main" id="{ECDAD087-E6E9-C0A9-9255-EB47CECB3A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7613" y="1817688"/>
          <a:ext cx="4838700" cy="390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54500" imgH="3429000" progId="Equation.DSMT4">
                  <p:embed/>
                </p:oleObj>
              </mc:Choice>
              <mc:Fallback>
                <p:oleObj name="Equation" r:id="rId2" imgW="4254500" imgH="34290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1817688"/>
                        <a:ext cx="4838700" cy="390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F2A60C-D0E6-7394-D6AA-60E1E6A8EF65}"/>
              </a:ext>
            </a:extLst>
          </p:cNvPr>
          <p:cNvSpPr txBox="1">
            <a:spLocks/>
          </p:cNvSpPr>
          <p:nvPr/>
        </p:nvSpPr>
        <p:spPr bwMode="auto">
          <a:xfrm>
            <a:off x="6675438" y="1638300"/>
            <a:ext cx="4946650" cy="12223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z="2400" kern="0" dirty="0">
                <a:solidFill>
                  <a:srgbClr val="FF0000"/>
                </a:solidFill>
              </a:rPr>
              <a:t>倘若不知道精度，要怎样进行误差估计？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D1FAB6AA-E9CB-54C1-73F0-BD2EB5A1C532}"/>
              </a:ext>
            </a:extLst>
          </p:cNvPr>
          <p:cNvSpPr txBox="1">
            <a:spLocks/>
          </p:cNvSpPr>
          <p:nvPr/>
        </p:nvSpPr>
        <p:spPr bwMode="auto">
          <a:xfrm>
            <a:off x="6675438" y="2860675"/>
            <a:ext cx="4946650" cy="6905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z="2400" kern="0" dirty="0"/>
              <a:t>比如，</a:t>
            </a:r>
            <a:r>
              <a:rPr lang="en-US" altLang="zh-CN" sz="2400" kern="0" dirty="0"/>
              <a:t>6</a:t>
            </a:r>
            <a:r>
              <a:rPr lang="zh-CN" altLang="en-US" sz="2400" kern="0" dirty="0"/>
              <a:t>次二分后的误差为：</a:t>
            </a:r>
          </a:p>
        </p:txBody>
      </p:sp>
      <p:graphicFrame>
        <p:nvGraphicFramePr>
          <p:cNvPr id="8" name="对象 12">
            <a:extLst>
              <a:ext uri="{FF2B5EF4-FFF2-40B4-BE49-F238E27FC236}">
                <a16:creationId xmlns:a16="http://schemas.microsoft.com/office/drawing/2014/main" id="{B00C8ACF-6813-701D-9B5C-34FF8C673C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9113" y="3649663"/>
          <a:ext cx="4327525" cy="157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81400" imgH="1295400" progId="Equation.DSMT4">
                  <p:embed/>
                </p:oleObj>
              </mc:Choice>
              <mc:Fallback>
                <p:oleObj name="Equation" r:id="rId4" imgW="3581400" imgH="12954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9113" y="3649663"/>
                        <a:ext cx="4327525" cy="15700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949C6AE-7C43-86B3-57B1-6312F7BA1BB1}"/>
              </a:ext>
            </a:extLst>
          </p:cNvPr>
          <p:cNvSpPr txBox="1"/>
          <p:nvPr/>
        </p:nvSpPr>
        <p:spPr>
          <a:xfrm>
            <a:off x="1704975" y="6037263"/>
            <a:ext cx="609441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=1.3242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3ED4D1-0D43-7582-03EC-B89E2BC0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6.3.1 Newton</a:t>
            </a:r>
            <a:r>
              <a:rPr lang="zh-CN" altLang="en-US" dirty="0"/>
              <a:t>公式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43D996-738B-AA50-C124-760F05C7AE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42538" y="944245"/>
            <a:ext cx="11107601" cy="1933856"/>
          </a:xfrm>
        </p:spPr>
        <p:txBody>
          <a:bodyPr/>
          <a:lstStyle/>
          <a:p>
            <a:r>
              <a:rPr lang="zh-CN" altLang="en-US" sz="2400" dirty="0"/>
              <a:t>设迭代公式：                                  ，则加速公式为：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校正：</a:t>
            </a:r>
            <a:endParaRPr lang="en-US" altLang="zh-CN" sz="2400" dirty="0"/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400" dirty="0"/>
              <a:t>改进：</a:t>
            </a:r>
          </a:p>
        </p:txBody>
      </p:sp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50B67E13-D918-AB79-1DE6-02EF88C32A60}"/>
              </a:ext>
            </a:extLst>
          </p:cNvPr>
          <p:cNvSpPr txBox="1">
            <a:spLocks/>
          </p:cNvSpPr>
          <p:nvPr/>
        </p:nvSpPr>
        <p:spPr bwMode="auto">
          <a:xfrm>
            <a:off x="342539" y="3071848"/>
            <a:ext cx="11107601" cy="42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>
                <a:latin typeface="Times New Roman" panose="02020603050405020304" pitchFamily="18" charset="0"/>
              </a:rPr>
              <a:t>记</a:t>
            </a:r>
            <a:r>
              <a:rPr lang="en-US" altLang="zh-CN" sz="2400" i="1" kern="0" dirty="0">
                <a:latin typeface="Times New Roman" panose="02020603050405020304" pitchFamily="18" charset="0"/>
              </a:rPr>
              <a:t>M=L</a:t>
            </a:r>
            <a:r>
              <a:rPr lang="en-US" altLang="zh-CN" sz="2400" kern="0" dirty="0">
                <a:latin typeface="Times New Roman" panose="02020603050405020304" pitchFamily="18" charset="0"/>
              </a:rPr>
              <a:t>-1</a:t>
            </a:r>
            <a:r>
              <a:rPr lang="zh-CN" altLang="en-US" sz="2400" kern="0" dirty="0">
                <a:latin typeface="Times New Roman" panose="02020603050405020304" pitchFamily="18" charset="0"/>
              </a:rPr>
              <a:t>，则上述两个式子合并为：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AE1C3CE-7EB6-BB8A-EA82-1EB85B8BD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152" y="3620254"/>
          <a:ext cx="3833812" cy="825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9920" imgH="622080" progId="Equation.DSMT4">
                  <p:embed/>
                </p:oleObj>
              </mc:Choice>
              <mc:Fallback>
                <p:oleObj name="Equation" r:id="rId2" imgW="2869920" imgH="62208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AE1C3CE-7EB6-BB8A-EA82-1EB85B8BDC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152" y="3620254"/>
                        <a:ext cx="3833812" cy="8254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F62BBFAE-CC2B-22FC-F648-28BA78815C3F}"/>
              </a:ext>
            </a:extLst>
          </p:cNvPr>
          <p:cNvSpPr txBox="1"/>
          <p:nvPr/>
        </p:nvSpPr>
        <p:spPr>
          <a:xfrm>
            <a:off x="6614636" y="3790422"/>
            <a:ext cx="3749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简化的</a:t>
            </a:r>
            <a:r>
              <a:rPr lang="en-US" altLang="zh-CN" sz="2400" kern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Newton</a:t>
            </a:r>
            <a:r>
              <a:rPr lang="zh-CN" altLang="en-US" sz="2400" kern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endParaRPr lang="zh-CN" altLang="en-US" sz="24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内容占位符 1">
            <a:extLst>
              <a:ext uri="{FF2B5EF4-FFF2-40B4-BE49-F238E27FC236}">
                <a16:creationId xmlns:a16="http://schemas.microsoft.com/office/drawing/2014/main" id="{5D7C5DDC-99C5-2BD4-B46D-B75F1992A482}"/>
              </a:ext>
            </a:extLst>
          </p:cNvPr>
          <p:cNvSpPr txBox="1">
            <a:spLocks/>
          </p:cNvSpPr>
          <p:nvPr/>
        </p:nvSpPr>
        <p:spPr bwMode="auto">
          <a:xfrm>
            <a:off x="342539" y="4534493"/>
            <a:ext cx="11107601" cy="42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>
                <a:latin typeface="Times New Roman" panose="02020603050405020304" pitchFamily="18" charset="0"/>
              </a:rPr>
              <a:t>由于</a:t>
            </a:r>
            <a:r>
              <a:rPr lang="en-US" altLang="zh-CN" sz="2400" i="1" kern="0" dirty="0">
                <a:latin typeface="Times New Roman" panose="02020603050405020304" pitchFamily="18" charset="0"/>
              </a:rPr>
              <a:t>M=L</a:t>
            </a:r>
            <a:r>
              <a:rPr lang="en-US" altLang="zh-CN" sz="2400" kern="0" dirty="0">
                <a:latin typeface="Times New Roman" panose="02020603050405020304" pitchFamily="18" charset="0"/>
              </a:rPr>
              <a:t>-1</a:t>
            </a:r>
            <a:r>
              <a:rPr lang="zh-CN" altLang="en-US" sz="2400" kern="0" dirty="0">
                <a:latin typeface="Times New Roman" panose="02020603050405020304" pitchFamily="18" charset="0"/>
              </a:rPr>
              <a:t>，实际为</a:t>
            </a:r>
            <a:r>
              <a:rPr lang="en-US" altLang="zh-CN" sz="2400" i="1" kern="0" dirty="0">
                <a:latin typeface="Times New Roman" panose="02020603050405020304" pitchFamily="18" charset="0"/>
              </a:rPr>
              <a:t>f </a:t>
            </a:r>
            <a:r>
              <a:rPr lang="en-US" altLang="zh-CN" sz="2400" kern="0" dirty="0">
                <a:latin typeface="Times New Roman" panose="02020603050405020304" pitchFamily="18" charset="0"/>
              </a:rPr>
              <a:t>’(</a:t>
            </a:r>
            <a:r>
              <a:rPr lang="en-US" altLang="zh-CN" sz="2400" i="1" kern="0" dirty="0">
                <a:latin typeface="Times New Roman" panose="02020603050405020304" pitchFamily="18" charset="0"/>
              </a:rPr>
              <a:t>x</a:t>
            </a:r>
            <a:r>
              <a:rPr lang="en-US" altLang="zh-CN" sz="2400" kern="0" dirty="0">
                <a:latin typeface="Times New Roman" panose="02020603050405020304" pitchFamily="18" charset="0"/>
              </a:rPr>
              <a:t>)</a:t>
            </a:r>
            <a:r>
              <a:rPr lang="zh-CN" altLang="en-US" sz="2400" kern="0" dirty="0">
                <a:latin typeface="Times New Roman" panose="02020603050405020304" pitchFamily="18" charset="0"/>
              </a:rPr>
              <a:t>的估计值，若用</a:t>
            </a:r>
            <a:r>
              <a:rPr lang="en-US" altLang="zh-CN" sz="2400" i="1" kern="0" dirty="0">
                <a:latin typeface="Times New Roman" panose="02020603050405020304" pitchFamily="18" charset="0"/>
              </a:rPr>
              <a:t>f </a:t>
            </a:r>
            <a:r>
              <a:rPr lang="en-US" altLang="zh-CN" sz="2400" kern="0" dirty="0">
                <a:latin typeface="Times New Roman" panose="02020603050405020304" pitchFamily="18" charset="0"/>
              </a:rPr>
              <a:t>’(</a:t>
            </a:r>
            <a:r>
              <a:rPr lang="en-US" altLang="zh-CN" sz="2400" i="1" kern="0" dirty="0">
                <a:latin typeface="Times New Roman" panose="02020603050405020304" pitchFamily="18" charset="0"/>
              </a:rPr>
              <a:t>x</a:t>
            </a:r>
            <a:r>
              <a:rPr lang="en-US" altLang="zh-CN" sz="2400" kern="0" dirty="0">
                <a:latin typeface="Times New Roman" panose="02020603050405020304" pitchFamily="18" charset="0"/>
              </a:rPr>
              <a:t>) </a:t>
            </a:r>
            <a:r>
              <a:rPr lang="zh-CN" altLang="en-US" sz="2400" kern="0" dirty="0">
                <a:latin typeface="Times New Roman" panose="02020603050405020304" pitchFamily="18" charset="0"/>
              </a:rPr>
              <a:t>代替上式中的</a:t>
            </a:r>
            <a:r>
              <a:rPr lang="en-US" altLang="zh-CN" sz="2400" i="1" kern="0" dirty="0">
                <a:latin typeface="Times New Roman" panose="02020603050405020304" pitchFamily="18" charset="0"/>
              </a:rPr>
              <a:t>M</a:t>
            </a:r>
            <a:r>
              <a:rPr lang="zh-CN" altLang="en-US" sz="2400" kern="0" dirty="0">
                <a:latin typeface="Times New Roman" panose="02020603050405020304" pitchFamily="18" charset="0"/>
              </a:rPr>
              <a:t>，则有：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5A93DF6-9D9C-6359-E16E-233CCE01FB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5379" y="5067863"/>
          <a:ext cx="2359342" cy="94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01720" imgH="685800" progId="Equation.DSMT4">
                  <p:embed/>
                </p:oleObj>
              </mc:Choice>
              <mc:Fallback>
                <p:oleObj name="Equation" r:id="rId4" imgW="1701720" imgH="68580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85A93DF6-9D9C-6359-E16E-233CCE01FB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5379" y="5067863"/>
                        <a:ext cx="2359342" cy="943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内容占位符 1">
            <a:extLst>
              <a:ext uri="{FF2B5EF4-FFF2-40B4-BE49-F238E27FC236}">
                <a16:creationId xmlns:a16="http://schemas.microsoft.com/office/drawing/2014/main" id="{6F15E88B-F372-E641-3C89-4F6852333799}"/>
              </a:ext>
            </a:extLst>
          </p:cNvPr>
          <p:cNvSpPr txBox="1">
            <a:spLocks/>
          </p:cNvSpPr>
          <p:nvPr/>
        </p:nvSpPr>
        <p:spPr bwMode="auto">
          <a:xfrm>
            <a:off x="324516" y="6133902"/>
            <a:ext cx="11107601" cy="42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>
                <a:latin typeface="Times New Roman" panose="02020603050405020304" pitchFamily="18" charset="0"/>
              </a:rPr>
              <a:t>可知相应的迭代公式为：</a:t>
            </a: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5EF32FA-2770-4B83-E9D6-D54821390A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89350" y="5946775"/>
          <a:ext cx="38465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20680" imgH="685800" progId="Equation.DSMT4">
                  <p:embed/>
                </p:oleObj>
              </mc:Choice>
              <mc:Fallback>
                <p:oleObj name="Equation" r:id="rId6" imgW="2920680" imgH="6858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15EF32FA-2770-4B83-E9D6-D54821390A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5946775"/>
                        <a:ext cx="3846513" cy="8953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9986587-A821-EE61-37D5-B75E7EB3B7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8191" y="1090264"/>
          <a:ext cx="32496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16120" imgH="330120" progId="Equation.DSMT4">
                  <p:embed/>
                </p:oleObj>
              </mc:Choice>
              <mc:Fallback>
                <p:oleObj name="Equation" r:id="rId8" imgW="2616120" imgH="3301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9986587-A821-EE61-37D5-B75E7EB3B7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191" y="1090264"/>
                        <a:ext cx="3249612" cy="40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DD385D4-E393-5B67-D897-6D8AD8C647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420" y="1668507"/>
          <a:ext cx="3251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16120" imgH="330120" progId="Equation.DSMT4">
                  <p:embed/>
                </p:oleObj>
              </mc:Choice>
              <mc:Fallback>
                <p:oleObj name="Equation" r:id="rId10" imgW="2616120" imgH="33012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1DD385D4-E393-5B67-D897-6D8AD8C647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420" y="1668507"/>
                        <a:ext cx="3251200" cy="40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BBDA511-3B7D-1BEE-BE3C-B5CD9914A4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420" y="2181274"/>
          <a:ext cx="5526350" cy="789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241520" imgH="609480" progId="Equation.DSMT4">
                  <p:embed/>
                </p:oleObj>
              </mc:Choice>
              <mc:Fallback>
                <p:oleObj name="Equation" r:id="rId12" imgW="4241520" imgH="6094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BBDA511-3B7D-1BEE-BE3C-B5CD9914A4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420" y="2181274"/>
                        <a:ext cx="5526350" cy="7890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548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CCF75D4-2139-E78B-CD73-B57600B3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6.3.2 Newton</a:t>
            </a:r>
            <a:r>
              <a:rPr lang="zh-CN" altLang="en-US" dirty="0"/>
              <a:t>法的几何解释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E1FD26E-104F-1680-D42E-98D733E33A0D}"/>
              </a:ext>
            </a:extLst>
          </p:cNvPr>
          <p:cNvGrpSpPr>
            <a:grpSpLocks/>
          </p:cNvGrpSpPr>
          <p:nvPr/>
        </p:nvGrpSpPr>
        <p:grpSpPr bwMode="auto">
          <a:xfrm>
            <a:off x="3640584" y="2144645"/>
            <a:ext cx="3766056" cy="2526211"/>
            <a:chOff x="528" y="2640"/>
            <a:chExt cx="2064" cy="1344"/>
          </a:xfrm>
        </p:grpSpPr>
        <p:sp>
          <p:nvSpPr>
            <p:cNvPr id="14" name="直接连接符 61451">
              <a:extLst>
                <a:ext uri="{FF2B5EF4-FFF2-40B4-BE49-F238E27FC236}">
                  <a16:creationId xmlns:a16="http://schemas.microsoft.com/office/drawing/2014/main" id="{E7B945B1-B53F-8FCB-281B-964C23916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96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直接连接符 61452">
              <a:extLst>
                <a:ext uri="{FF2B5EF4-FFF2-40B4-BE49-F238E27FC236}">
                  <a16:creationId xmlns:a16="http://schemas.microsoft.com/office/drawing/2014/main" id="{994F6ACF-1FD4-10B3-D3A7-62128DA3D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2736"/>
              <a:ext cx="0" cy="12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61453">
              <a:extLst>
                <a:ext uri="{FF2B5EF4-FFF2-40B4-BE49-F238E27FC236}">
                  <a16:creationId xmlns:a16="http://schemas.microsoft.com/office/drawing/2014/main" id="{D59CCE7F-D954-D15E-97E0-712D1DF7D4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408"/>
              <a:ext cx="240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" name="矩形 61454">
              <a:extLst>
                <a:ext uri="{FF2B5EF4-FFF2-40B4-BE49-F238E27FC236}">
                  <a16:creationId xmlns:a16="http://schemas.microsoft.com/office/drawing/2014/main" id="{4A22E8DB-2C63-BF9F-9614-F5894A5BB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640"/>
              <a:ext cx="201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8E508D-FC3A-23E4-5FF5-0966FE390933}"/>
              </a:ext>
            </a:extLst>
          </p:cNvPr>
          <p:cNvGrpSpPr>
            <a:grpSpLocks/>
          </p:cNvGrpSpPr>
          <p:nvPr/>
        </p:nvGrpSpPr>
        <p:grpSpPr bwMode="auto">
          <a:xfrm>
            <a:off x="3965704" y="2287700"/>
            <a:ext cx="1671646" cy="2149476"/>
            <a:chOff x="720" y="2736"/>
            <a:chExt cx="1008" cy="1152"/>
          </a:xfrm>
        </p:grpSpPr>
        <p:sp>
          <p:nvSpPr>
            <p:cNvPr id="19" name="任意多边形 61456">
              <a:extLst>
                <a:ext uri="{FF2B5EF4-FFF2-40B4-BE49-F238E27FC236}">
                  <a16:creationId xmlns:a16="http://schemas.microsoft.com/office/drawing/2014/main" id="{063A357F-283E-712F-E53A-A63AEEB80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36"/>
              <a:ext cx="1008" cy="1152"/>
            </a:xfrm>
            <a:custGeom>
              <a:avLst/>
              <a:gdLst>
                <a:gd name="T0" fmla="*/ 0 w 1008"/>
                <a:gd name="T1" fmla="*/ 1152 h 1152"/>
                <a:gd name="T2" fmla="*/ 240 w 1008"/>
                <a:gd name="T3" fmla="*/ 1104 h 1152"/>
                <a:gd name="T4" fmla="*/ 576 w 1008"/>
                <a:gd name="T5" fmla="*/ 864 h 1152"/>
                <a:gd name="T6" fmla="*/ 816 w 1008"/>
                <a:gd name="T7" fmla="*/ 480 h 1152"/>
                <a:gd name="T8" fmla="*/ 1008 w 1008"/>
                <a:gd name="T9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8" h="1152">
                  <a:moveTo>
                    <a:pt x="0" y="1152"/>
                  </a:moveTo>
                  <a:cubicBezTo>
                    <a:pt x="72" y="1152"/>
                    <a:pt x="144" y="1152"/>
                    <a:pt x="240" y="1104"/>
                  </a:cubicBezTo>
                  <a:cubicBezTo>
                    <a:pt x="336" y="1056"/>
                    <a:pt x="480" y="968"/>
                    <a:pt x="576" y="864"/>
                  </a:cubicBezTo>
                  <a:cubicBezTo>
                    <a:pt x="672" y="760"/>
                    <a:pt x="744" y="624"/>
                    <a:pt x="816" y="480"/>
                  </a:cubicBezTo>
                  <a:cubicBezTo>
                    <a:pt x="888" y="336"/>
                    <a:pt x="948" y="168"/>
                    <a:pt x="100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61457">
              <a:extLst>
                <a:ext uri="{FF2B5EF4-FFF2-40B4-BE49-F238E27FC236}">
                  <a16:creationId xmlns:a16="http://schemas.microsoft.com/office/drawing/2014/main" id="{6DD3ACF3-A7B5-C413-B59A-71DB8A7EF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3511"/>
              <a:ext cx="38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x*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0221625-069C-75DB-7DD6-02B3F023100F}"/>
              </a:ext>
            </a:extLst>
          </p:cNvPr>
          <p:cNvGrpSpPr>
            <a:grpSpLocks/>
          </p:cNvGrpSpPr>
          <p:nvPr/>
        </p:nvGrpSpPr>
        <p:grpSpPr bwMode="auto">
          <a:xfrm>
            <a:off x="5374140" y="2387716"/>
            <a:ext cx="533400" cy="2130426"/>
            <a:chOff x="1620" y="2597"/>
            <a:chExt cx="336" cy="1342"/>
          </a:xfrm>
        </p:grpSpPr>
        <p:sp>
          <p:nvSpPr>
            <p:cNvPr id="22" name="直接连接符 61459">
              <a:extLst>
                <a:ext uri="{FF2B5EF4-FFF2-40B4-BE49-F238E27FC236}">
                  <a16:creationId xmlns:a16="http://schemas.microsoft.com/office/drawing/2014/main" id="{FB5A0CC4-EEF5-08CF-F42B-95E0458908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70" y="2597"/>
              <a:ext cx="6" cy="10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61460">
              <a:extLst>
                <a:ext uri="{FF2B5EF4-FFF2-40B4-BE49-F238E27FC236}">
                  <a16:creationId xmlns:a16="http://schemas.microsoft.com/office/drawing/2014/main" id="{44E5B54D-C927-569D-5671-3BE773540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0" y="3648"/>
              <a:ext cx="33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直接连接符 23">
            <a:extLst>
              <a:ext uri="{FF2B5EF4-FFF2-40B4-BE49-F238E27FC236}">
                <a16:creationId xmlns:a16="http://schemas.microsoft.com/office/drawing/2014/main" id="{CF3D042C-1BFA-388B-2C3A-C1A09B6EAB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64583" y="2335055"/>
            <a:ext cx="457199" cy="1797321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直接连接符 26">
            <a:extLst>
              <a:ext uri="{FF2B5EF4-FFF2-40B4-BE49-F238E27FC236}">
                <a16:creationId xmlns:a16="http://schemas.microsoft.com/office/drawing/2014/main" id="{83D269DA-2BC0-0344-D2E3-16C449F690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64584" y="3522776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直接连接符 27">
            <a:extLst>
              <a:ext uri="{FF2B5EF4-FFF2-40B4-BE49-F238E27FC236}">
                <a16:creationId xmlns:a16="http://schemas.microsoft.com/office/drawing/2014/main" id="{58CAC5DA-3D79-71DB-BAC2-CCABC5FE52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0098" y="3522776"/>
            <a:ext cx="346075" cy="6096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61460">
            <a:extLst>
              <a:ext uri="{FF2B5EF4-FFF2-40B4-BE49-F238E27FC236}">
                <a16:creationId xmlns:a16="http://schemas.microsoft.com/office/drawing/2014/main" id="{5828B551-4DBE-94B8-F6EE-09BB8EB30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862" y="4048445"/>
            <a:ext cx="53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61460">
            <a:extLst>
              <a:ext uri="{FF2B5EF4-FFF2-40B4-BE49-F238E27FC236}">
                <a16:creationId xmlns:a16="http://schemas.microsoft.com/office/drawing/2014/main" id="{238CC7AB-AAC5-CA0D-652E-753C1BB42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985" y="4028408"/>
            <a:ext cx="53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ED4064BC-9715-4DAC-02C4-74D297CDD1CA}"/>
              </a:ext>
            </a:extLst>
          </p:cNvPr>
          <p:cNvGraphicFramePr>
            <a:graphicFrameLocks/>
          </p:cNvGraphicFramePr>
          <p:nvPr/>
        </p:nvGraphicFramePr>
        <p:xfrm>
          <a:off x="657590" y="1134904"/>
          <a:ext cx="4740674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49560" imgH="685800" progId="Equation.DSMT4">
                  <p:embed/>
                </p:oleObj>
              </mc:Choice>
              <mc:Fallback>
                <p:oleObj name="Equation" r:id="rId2" imgW="3949560" imgH="68580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ED4064BC-9715-4DAC-02C4-74D297CDD1C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590" y="1134904"/>
                        <a:ext cx="4740674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745EF5C2-D690-2A1A-5806-B68E880C3B37}"/>
              </a:ext>
            </a:extLst>
          </p:cNvPr>
          <p:cNvSpPr txBox="1"/>
          <p:nvPr/>
        </p:nvSpPr>
        <p:spPr>
          <a:xfrm>
            <a:off x="3495098" y="40561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DC633290-1264-2DB2-5EFA-88F9B486BB01}"/>
              </a:ext>
            </a:extLst>
          </p:cNvPr>
          <p:cNvGraphicFramePr>
            <a:graphicFrameLocks/>
          </p:cNvGraphicFramePr>
          <p:nvPr/>
        </p:nvGraphicFramePr>
        <p:xfrm>
          <a:off x="6329363" y="1968500"/>
          <a:ext cx="56388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720" imgH="685800" progId="Equation.DSMT4">
                  <p:embed/>
                </p:oleObj>
              </mc:Choice>
              <mc:Fallback>
                <p:oleObj name="Equation" r:id="rId4" imgW="4698720" imgH="6858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DC633290-1264-2DB2-5EFA-88F9B486BB0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9363" y="1968500"/>
                        <a:ext cx="56388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E9A43C8-8BCB-D953-D654-CDBA2D1E4DAC}"/>
              </a:ext>
            </a:extLst>
          </p:cNvPr>
          <p:cNvGraphicFramePr>
            <a:graphicFrameLocks/>
          </p:cNvGraphicFramePr>
          <p:nvPr/>
        </p:nvGraphicFramePr>
        <p:xfrm>
          <a:off x="6381750" y="2988361"/>
          <a:ext cx="55340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09800" imgH="672840" progId="Equation.DSMT4">
                  <p:embed/>
                </p:oleObj>
              </mc:Choice>
              <mc:Fallback>
                <p:oleObj name="Equation" r:id="rId6" imgW="4609800" imgH="6728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AE9A43C8-8BCB-D953-D654-CDBA2D1E4DA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0" y="2988361"/>
                        <a:ext cx="553402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C89F3C7-FB05-41A0-9794-ED8FF243CFDE}"/>
              </a:ext>
            </a:extLst>
          </p:cNvPr>
          <p:cNvGraphicFramePr>
            <a:graphicFrameLocks/>
          </p:cNvGraphicFramePr>
          <p:nvPr/>
        </p:nvGraphicFramePr>
        <p:xfrm>
          <a:off x="5984875" y="1258888"/>
          <a:ext cx="51228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67080" imgH="342720" progId="Equation.DSMT4">
                  <p:embed/>
                </p:oleObj>
              </mc:Choice>
              <mc:Fallback>
                <p:oleObj name="Equation" r:id="rId8" imgW="4267080" imgH="34272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FC89F3C7-FB05-41A0-9794-ED8FF243CFD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75" y="1258888"/>
                        <a:ext cx="512286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4A1CE3D-8A0D-DA7D-C15F-C3B195638045}"/>
              </a:ext>
            </a:extLst>
          </p:cNvPr>
          <p:cNvCxnSpPr/>
          <p:nvPr/>
        </p:nvCxnSpPr>
        <p:spPr>
          <a:xfrm flipH="1">
            <a:off x="5479820" y="1708086"/>
            <a:ext cx="1225780" cy="129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A345E80D-D2BA-723F-2250-88A04123C1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806" y="4881824"/>
            <a:ext cx="11207557" cy="991221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D941F839-E230-800A-C26E-70B469794F35}"/>
              </a:ext>
            </a:extLst>
          </p:cNvPr>
          <p:cNvSpPr txBox="1"/>
          <p:nvPr/>
        </p:nvSpPr>
        <p:spPr>
          <a:xfrm>
            <a:off x="418788" y="4846196"/>
            <a:ext cx="11347844" cy="113505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牛顿法是一种线性化方法，其基本思想是以直代曲，也就是</a:t>
            </a:r>
            <a:r>
              <a:rPr lang="zh-CN" altLang="zh-CN" sz="2400" dirty="0">
                <a:solidFill>
                  <a:srgbClr val="0000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用直线去代替曲线，取得近似值，这就是牛顿迭代法的几何意义。</a:t>
            </a:r>
            <a:endParaRPr lang="zh-CN" altLang="en-US" sz="24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12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2" grpId="0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43B7A20-A5CE-C53A-409A-2AFA0DB0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6.3.2 Newton</a:t>
            </a:r>
            <a:r>
              <a:rPr lang="zh-CN" altLang="en-US" dirty="0"/>
              <a:t>法的几何解释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543E33-03EC-6297-FA6F-FE962A1F4D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0000CC"/>
                </a:solidFill>
              </a:rPr>
              <a:t>例</a:t>
            </a:r>
            <a:r>
              <a:rPr lang="en-US" altLang="zh-CN" sz="2400" dirty="0">
                <a:solidFill>
                  <a:srgbClr val="0000CC"/>
                </a:solidFill>
              </a:rPr>
              <a:t>6.7 </a:t>
            </a:r>
            <a:r>
              <a:rPr lang="zh-CN" altLang="en-US" sz="2400" dirty="0">
                <a:solidFill>
                  <a:srgbClr val="0000CC"/>
                </a:solidFill>
              </a:rPr>
              <a:t>用牛顿迭代法求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30000" dirty="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-3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+1=0 </a:t>
            </a:r>
            <a:r>
              <a:rPr lang="zh-CN" altLang="en-US" sz="2400" dirty="0">
                <a:solidFill>
                  <a:srgbClr val="0000CC"/>
                </a:solidFill>
              </a:rPr>
              <a:t>在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0.5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-2</a:t>
            </a:r>
            <a:r>
              <a:rPr lang="zh-CN" altLang="en-US" sz="2400" dirty="0">
                <a:solidFill>
                  <a:srgbClr val="0000CC"/>
                </a:solidFill>
              </a:rPr>
              <a:t>附近的两个根。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11317F-C0C0-F6B2-7CF2-7406EE5F9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4" t="68674" r="12305"/>
          <a:stretch/>
        </p:blipFill>
        <p:spPr>
          <a:xfrm>
            <a:off x="1320800" y="3975541"/>
            <a:ext cx="7620000" cy="16657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D79184B-B851-B982-26CB-5D11AC684E66}"/>
              </a:ext>
            </a:extLst>
          </p:cNvPr>
          <p:cNvSpPr txBox="1"/>
          <p:nvPr/>
        </p:nvSpPr>
        <p:spPr>
          <a:xfrm>
            <a:off x="423818" y="1709814"/>
            <a:ext cx="8313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解：因为</a:t>
            </a:r>
            <a:r>
              <a:rPr lang="en-US" altLang="zh-CN" sz="2400" i="1" dirty="0"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</a:rPr>
              <a:t>)=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</a:rPr>
              <a:t>-3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</a:rPr>
              <a:t>+1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</a:rPr>
              <a:t> f’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</a:rPr>
              <a:t>)=3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</a:rPr>
              <a:t>-3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所以，牛顿迭代格式为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FF466056-B816-271B-D22C-258C339D5357}"/>
              </a:ext>
            </a:extLst>
          </p:cNvPr>
          <p:cNvGraphicFramePr>
            <a:graphicFrameLocks/>
          </p:cNvGraphicFramePr>
          <p:nvPr/>
        </p:nvGraphicFramePr>
        <p:xfrm>
          <a:off x="1451657" y="2315844"/>
          <a:ext cx="4525962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771720" imgH="761760" progId="Equation.DSMT4">
                  <p:embed/>
                </p:oleObj>
              </mc:Choice>
              <mc:Fallback>
                <p:oleObj name="Equation" r:id="rId3" imgW="3771720" imgH="76176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FF466056-B816-271B-D22C-258C339D535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1657" y="2315844"/>
                        <a:ext cx="4525962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8296254-30C0-E59E-78D6-C2B5092E0805}"/>
              </a:ext>
            </a:extLst>
          </p:cNvPr>
          <p:cNvSpPr txBox="1"/>
          <p:nvPr/>
        </p:nvSpPr>
        <p:spPr>
          <a:xfrm>
            <a:off x="976312" y="33657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按牛顿迭代格式计算可得：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68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2">
            <a:extLst>
              <a:ext uri="{FF2B5EF4-FFF2-40B4-BE49-F238E27FC236}">
                <a16:creationId xmlns:a16="http://schemas.microsoft.com/office/drawing/2014/main" id="{EFC1D729-014D-DBD2-1D43-A38D8B5C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7.2.1 Gauss</a:t>
            </a:r>
            <a:r>
              <a:rPr lang="zh-CN" altLang="en-US"/>
              <a:t>消去法</a:t>
            </a:r>
          </a:p>
        </p:txBody>
      </p:sp>
      <p:sp>
        <p:nvSpPr>
          <p:cNvPr id="52227" name="Text Box 1031">
            <a:extLst>
              <a:ext uri="{FF2B5EF4-FFF2-40B4-BE49-F238E27FC236}">
                <a16:creationId xmlns:a16="http://schemas.microsoft.com/office/drawing/2014/main" id="{8ACE08D1-CCA7-1640-4DB3-8B8A363DB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8" y="1187450"/>
            <a:ext cx="30178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方程组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(7.2.6)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的解为 </a:t>
            </a:r>
          </a:p>
        </p:txBody>
      </p:sp>
      <p:graphicFrame>
        <p:nvGraphicFramePr>
          <p:cNvPr id="52228" name="Object 1032">
            <a:extLst>
              <a:ext uri="{FF2B5EF4-FFF2-40B4-BE49-F238E27FC236}">
                <a16:creationId xmlns:a16="http://schemas.microsoft.com/office/drawing/2014/main" id="{4BF2BC8A-C250-9FFE-D4B4-5AB530BF63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0088" y="1077913"/>
          <a:ext cx="22780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46200" imgH="368300" progId="Equation.DSMT4">
                  <p:embed/>
                </p:oleObj>
              </mc:Choice>
              <mc:Fallback>
                <p:oleObj name="Equation" r:id="rId2" imgW="1346200" imgH="368300" progId="Equation.DSMT4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1077913"/>
                        <a:ext cx="227806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Text Box 1033">
            <a:extLst>
              <a:ext uri="{FF2B5EF4-FFF2-40B4-BE49-F238E27FC236}">
                <a16:creationId xmlns:a16="http://schemas.microsoft.com/office/drawing/2014/main" id="{DEE87E6D-5521-1047-CA8A-A8481611A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93875"/>
            <a:ext cx="27955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上述过程相当于 </a:t>
            </a:r>
          </a:p>
        </p:txBody>
      </p:sp>
      <p:graphicFrame>
        <p:nvGraphicFramePr>
          <p:cNvPr id="52230" name="Object 1034">
            <a:extLst>
              <a:ext uri="{FF2B5EF4-FFF2-40B4-BE49-F238E27FC236}">
                <a16:creationId xmlns:a16="http://schemas.microsoft.com/office/drawing/2014/main" id="{D9F93B16-6673-8FFB-3398-66DEEA8E1B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363" y="2555875"/>
          <a:ext cx="4067175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90800" imgH="1117600" progId="Equation.DSMT4">
                  <p:embed/>
                </p:oleObj>
              </mc:Choice>
              <mc:Fallback>
                <p:oleObj name="Equation" r:id="rId4" imgW="2590800" imgH="1117600" progId="Equation.DSMT4">
                  <p:embed/>
                  <p:pic>
                    <p:nvPicPr>
                      <p:cNvPr id="0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2555875"/>
                        <a:ext cx="4067175" cy="158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1035">
            <a:extLst>
              <a:ext uri="{FF2B5EF4-FFF2-40B4-BE49-F238E27FC236}">
                <a16:creationId xmlns:a16="http://schemas.microsoft.com/office/drawing/2014/main" id="{AE7FF930-3CEC-2744-B30A-6BFAD0B4A8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7588" y="2555875"/>
          <a:ext cx="5519737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44900" imgH="1117600" progId="Equation.DSMT4">
                  <p:embed/>
                </p:oleObj>
              </mc:Choice>
              <mc:Fallback>
                <p:oleObj name="Equation" r:id="rId6" imgW="3644900" imgH="1117600" progId="Equation.DSMT4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588" y="2555875"/>
                        <a:ext cx="5519737" cy="158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7">
            <a:extLst>
              <a:ext uri="{FF2B5EF4-FFF2-40B4-BE49-F238E27FC236}">
                <a16:creationId xmlns:a16="http://schemas.microsoft.com/office/drawing/2014/main" id="{452D4236-9442-D43E-5962-30B535C0F0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0913" y="4445000"/>
          <a:ext cx="4370387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35300" imgH="1117600" progId="Equation.DSMT4">
                  <p:embed/>
                </p:oleObj>
              </mc:Choice>
              <mc:Fallback>
                <p:oleObj name="Equation" r:id="rId8" imgW="3035300" imgH="1117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3" y="4445000"/>
                        <a:ext cx="4370387" cy="158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5">
            <a:extLst>
              <a:ext uri="{FF2B5EF4-FFF2-40B4-BE49-F238E27FC236}">
                <a16:creationId xmlns:a16="http://schemas.microsoft.com/office/drawing/2014/main" id="{0E14A141-209A-29A9-0436-D86E1B7DC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364163"/>
            <a:ext cx="10972800" cy="1135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用消去法解方程组的过程是：用逐次消去未知数的方法把原方程组</a:t>
            </a:r>
            <a:r>
              <a:rPr lang="en-US" altLang="zh-CN" sz="2400" b="1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Ax=b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化为与其</a:t>
            </a: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三角形方程组，再采用回代方法对其进行求解。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92E4145E-8771-5A40-EE8F-7675BCFD6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364163"/>
            <a:ext cx="10972800" cy="1135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消去法解方程组的基本思想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是：用</a:t>
            </a: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行的初等变换将原方程组系数矩阵化为简单形式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，从而</a:t>
            </a: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将求解原方程组的问题转化为求解</a:t>
            </a:r>
            <a:r>
              <a:rPr lang="zh-CN" altLang="en-US" sz="2400" b="1" u="sng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</a:t>
            </a: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方程组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的问题。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 Box 1031">
            <a:extLst>
              <a:ext uri="{FF2B5EF4-FFF2-40B4-BE49-F238E27FC236}">
                <a16:creationId xmlns:a16="http://schemas.microsoft.com/office/drawing/2014/main" id="{4E1DD894-C1C9-94AD-5CB3-25D3D4678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400" y="5008563"/>
            <a:ext cx="44608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再依次求解方程组的解</a:t>
            </a:r>
            <a:r>
              <a:rPr lang="en-US" altLang="zh-CN" sz="2400" b="1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即可。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内容占位符 1">
            <a:extLst>
              <a:ext uri="{FF2B5EF4-FFF2-40B4-BE49-F238E27FC236}">
                <a16:creationId xmlns:a16="http://schemas.microsoft.com/office/drawing/2014/main" id="{A9608D3E-65E2-91FD-1306-3505385B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754188"/>
            <a:ext cx="11107737" cy="4338637"/>
          </a:xfrm>
        </p:spPr>
        <p:txBody>
          <a:bodyPr/>
          <a:lstStyle/>
          <a:p>
            <a:pPr marL="361950" indent="-361950"/>
            <a:endParaRPr lang="zh-CN" altLang="en-US"/>
          </a:p>
        </p:txBody>
      </p:sp>
      <p:sp>
        <p:nvSpPr>
          <p:cNvPr id="53251" name="标题 2">
            <a:extLst>
              <a:ext uri="{FF2B5EF4-FFF2-40B4-BE49-F238E27FC236}">
                <a16:creationId xmlns:a16="http://schemas.microsoft.com/office/drawing/2014/main" id="{8EC8D7C1-3C15-CF64-748D-9E9BE451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7.2.1 Gauss</a:t>
            </a:r>
            <a:r>
              <a:rPr lang="zh-CN" altLang="en-US"/>
              <a:t>消去法</a:t>
            </a:r>
          </a:p>
        </p:txBody>
      </p:sp>
      <p:sp>
        <p:nvSpPr>
          <p:cNvPr id="53252" name="内容占位符 3">
            <a:extLst>
              <a:ext uri="{FF2B5EF4-FFF2-40B4-BE49-F238E27FC236}">
                <a16:creationId xmlns:a16="http://schemas.microsoft.com/office/drawing/2014/main" id="{0682114E-26C2-D6F7-375D-CA598CC9C8B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863" y="1138238"/>
            <a:ext cx="11107737" cy="427037"/>
          </a:xfrm>
        </p:spPr>
        <p:txBody>
          <a:bodyPr/>
          <a:lstStyle/>
          <a:p>
            <a:endParaRPr/>
          </a:p>
        </p:txBody>
      </p:sp>
      <p:pic>
        <p:nvPicPr>
          <p:cNvPr id="53253" name="图片 5">
            <a:extLst>
              <a:ext uri="{FF2B5EF4-FFF2-40B4-BE49-F238E27FC236}">
                <a16:creationId xmlns:a16="http://schemas.microsoft.com/office/drawing/2014/main" id="{F99ECB56-7E6B-5E32-D97E-484C9F8B1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15506" r="25652" b="23537"/>
          <a:stretch>
            <a:fillRect/>
          </a:stretch>
        </p:blipFill>
        <p:spPr bwMode="auto">
          <a:xfrm>
            <a:off x="255588" y="1074738"/>
            <a:ext cx="9372600" cy="457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21">
            <a:extLst>
              <a:ext uri="{FF2B5EF4-FFF2-40B4-BE49-F238E27FC236}">
                <a16:creationId xmlns:a16="http://schemas.microsoft.com/office/drawing/2014/main" id="{87F7FC10-C433-7F9C-6F34-6477874CF6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36013" y="1938338"/>
          <a:ext cx="335597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2100" imgH="368300" progId="Equation.DSMT4">
                  <p:embed/>
                </p:oleObj>
              </mc:Choice>
              <mc:Fallback>
                <p:oleObj name="Equation" r:id="rId4" imgW="2832100" imgH="3683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6013" y="1938338"/>
                        <a:ext cx="3355975" cy="44291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>
            <a:extLst>
              <a:ext uri="{FF2B5EF4-FFF2-40B4-BE49-F238E27FC236}">
                <a16:creationId xmlns:a16="http://schemas.microsoft.com/office/drawing/2014/main" id="{241350A8-FAC7-1263-439F-BA3BB9E3A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3" y="5594350"/>
            <a:ext cx="11799887" cy="1135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式（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7.2.10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）的求解过程称为</a:t>
            </a:r>
            <a:r>
              <a:rPr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回代过程，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式（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7.2.11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）为求解公式；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消元过程和回代过程组合起来就是</a:t>
            </a:r>
            <a:r>
              <a:rPr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顺序</a:t>
            </a:r>
            <a:r>
              <a:rPr lang="en-US" altLang="zh-CN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Gauss</a:t>
            </a:r>
            <a:r>
              <a:rPr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消去法，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简称</a:t>
            </a:r>
            <a:r>
              <a:rPr lang="en-US" altLang="zh-CN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Gauss</a:t>
            </a:r>
            <a:r>
              <a:rPr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消去法。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256" name="文本框 7">
            <a:extLst>
              <a:ext uri="{FF2B5EF4-FFF2-40B4-BE49-F238E27FC236}">
                <a16:creationId xmlns:a16="http://schemas.microsoft.com/office/drawing/2014/main" id="{023DCC13-7BF5-E434-75A3-D8B097CBC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600" y="4860925"/>
            <a:ext cx="1147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(7.2.11)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CEB003-90BB-9DBD-8AD8-9837FC17A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3443288"/>
            <a:ext cx="7065962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由式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(7.2.1)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约化为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(7.2.10)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的过程称为</a:t>
            </a:r>
            <a:r>
              <a:rPr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消元过程。</a:t>
            </a:r>
            <a:endParaRPr lang="zh-CN" altLang="en-US" sz="240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258" name="箭头: 右 10">
            <a:hlinkClick r:id="rId6" action="ppaction://hlinksldjump"/>
            <a:extLst>
              <a:ext uri="{FF2B5EF4-FFF2-40B4-BE49-F238E27FC236}">
                <a16:creationId xmlns:a16="http://schemas.microsoft.com/office/drawing/2014/main" id="{E4E369BD-C81D-662C-E1B2-60A5CAE3D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75" y="6578600"/>
            <a:ext cx="461963" cy="150813"/>
          </a:xfrm>
          <a:prstGeom prst="rightArrow">
            <a:avLst>
              <a:gd name="adj1" fmla="val 50000"/>
              <a:gd name="adj2" fmla="val 49649"/>
            </a:avLst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2">
            <a:extLst>
              <a:ext uri="{FF2B5EF4-FFF2-40B4-BE49-F238E27FC236}">
                <a16:creationId xmlns:a16="http://schemas.microsoft.com/office/drawing/2014/main" id="{0A70E533-65A1-95F0-92EA-82870463F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7.2.1 </a:t>
            </a:r>
            <a:r>
              <a:rPr lang="zh-CN" altLang="en-US"/>
              <a:t>消元手续</a:t>
            </a:r>
          </a:p>
        </p:txBody>
      </p:sp>
      <p:sp>
        <p:nvSpPr>
          <p:cNvPr id="55299" name="内容占位符 3">
            <a:extLst>
              <a:ext uri="{FF2B5EF4-FFF2-40B4-BE49-F238E27FC236}">
                <a16:creationId xmlns:a16="http://schemas.microsoft.com/office/drawing/2014/main" id="{57111EC3-E3B5-E0F0-AEE9-C560EBA3A0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5588" y="976313"/>
            <a:ext cx="11685587" cy="4905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sz="2400" b="1" dirty="0">
                <a:solidFill>
                  <a:srgbClr val="0000CC"/>
                </a:solidFill>
              </a:rPr>
              <a:t>定理</a:t>
            </a:r>
            <a:r>
              <a:rPr lang="en-US" altLang="zh-CN" sz="2400" b="1" dirty="0">
                <a:solidFill>
                  <a:srgbClr val="0000CC"/>
                </a:solidFill>
              </a:rPr>
              <a:t>7.2 </a:t>
            </a:r>
            <a:r>
              <a:rPr sz="2400" dirty="0"/>
              <a:t>如果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sz="2400" dirty="0"/>
              <a:t>阶矩阵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/>
              <a:t> </a:t>
            </a:r>
            <a:r>
              <a:rPr sz="2400" dirty="0"/>
              <a:t>的所有顺序主子式均不为零，即</a:t>
            </a:r>
            <a:r>
              <a:rPr lang="en-US" altLang="zh-CN" sz="2400" i="1" dirty="0">
                <a:latin typeface="Times New Roman" panose="02020603050405020304" pitchFamily="18" charset="0"/>
              </a:rPr>
              <a:t>D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i</a:t>
            </a:r>
            <a:r>
              <a:rPr sz="2400" dirty="0">
                <a:latin typeface="Times New Roman" panose="02020603050405020304" pitchFamily="18" charset="0"/>
              </a:rPr>
              <a:t>≠</a:t>
            </a:r>
            <a:r>
              <a:rPr lang="en-US" altLang="zh-CN" sz="2400" dirty="0">
                <a:latin typeface="Times New Roman" panose="02020603050405020304" pitchFamily="18" charset="0"/>
              </a:rPr>
              <a:t>0 (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=1,2,…,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sz="2400" dirty="0">
                <a:latin typeface="Times New Roman" panose="02020603050405020304" pitchFamily="18" charset="0"/>
              </a:rPr>
              <a:t>，</a:t>
            </a:r>
            <a:r>
              <a:rPr sz="2400" dirty="0"/>
              <a:t>则可通过</a:t>
            </a:r>
            <a:r>
              <a:rPr lang="en-US" altLang="zh-CN" sz="2400" b="1" dirty="0">
                <a:solidFill>
                  <a:srgbClr val="0000CC"/>
                </a:solidFill>
              </a:rPr>
              <a:t>Gauss</a:t>
            </a:r>
            <a:r>
              <a:rPr sz="2400" b="1" dirty="0">
                <a:solidFill>
                  <a:srgbClr val="0000CC"/>
                </a:solidFill>
              </a:rPr>
              <a:t>消去法</a:t>
            </a:r>
            <a:r>
              <a:rPr lang="en-US" altLang="zh-CN" sz="2400" dirty="0"/>
              <a:t>(</a:t>
            </a:r>
            <a:r>
              <a:rPr sz="2400" dirty="0"/>
              <a:t>不进行交换两行的初等变换</a:t>
            </a:r>
            <a:r>
              <a:rPr lang="en-US" altLang="zh-CN" sz="2400" dirty="0"/>
              <a:t>)</a:t>
            </a:r>
            <a:r>
              <a:rPr sz="2400" dirty="0"/>
              <a:t>将方程组</a:t>
            </a:r>
            <a:r>
              <a:rPr lang="en-US" altLang="zh-CN" sz="2400" dirty="0"/>
              <a:t>(</a:t>
            </a:r>
            <a:r>
              <a:rPr lang="en-US" altLang="zh-CN" sz="2400" dirty="0">
                <a:hlinkClick r:id="rId2" action="ppaction://hlinksldjump"/>
              </a:rPr>
              <a:t>7.2.1</a:t>
            </a:r>
            <a:r>
              <a:rPr lang="en-US" altLang="zh-CN" sz="2400" dirty="0"/>
              <a:t>)</a:t>
            </a:r>
            <a:r>
              <a:rPr sz="2400" dirty="0"/>
              <a:t>化为三角方程组</a:t>
            </a:r>
            <a:r>
              <a:rPr lang="en-US" altLang="zh-CN" sz="2400" dirty="0"/>
              <a:t>(</a:t>
            </a:r>
            <a:r>
              <a:rPr lang="en-US" altLang="zh-CN" sz="2400" dirty="0">
                <a:hlinkClick r:id="rId3" action="ppaction://hlinksldjump"/>
              </a:rPr>
              <a:t>7.2.10</a:t>
            </a:r>
            <a:r>
              <a:rPr lang="en-US" altLang="zh-CN" sz="2400" dirty="0"/>
              <a:t>)</a:t>
            </a:r>
            <a:r>
              <a:rPr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sz="2400" dirty="0"/>
              <a:t>计算公式如下：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sz="2400" dirty="0">
                <a:latin typeface="Times New Roman" panose="02020603050405020304" pitchFamily="18" charset="0"/>
              </a:rPr>
              <a:t>）消元计算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</a:rPr>
              <a:t>=0,1,2 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n-</a:t>
            </a:r>
            <a:r>
              <a:rPr lang="en-US" altLang="zh-CN" sz="2400" dirty="0">
                <a:latin typeface="Times New Roman" panose="02020603050405020304" pitchFamily="18" charset="0"/>
              </a:rPr>
              <a:t>1)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sz="2400" dirty="0">
                <a:latin typeface="Times New Roman" panose="02020603050405020304" pitchFamily="18" charset="0"/>
              </a:rPr>
              <a:t>）回代计算。求解公式为（</a:t>
            </a:r>
            <a:r>
              <a:rPr lang="en-US" altLang="zh-CN" sz="2400" dirty="0">
                <a:hlinkClick r:id="rId3" action="ppaction://hlinksldjump"/>
              </a:rPr>
              <a:t>7.2.11</a:t>
            </a:r>
            <a:r>
              <a:rPr sz="2400" dirty="0">
                <a:latin typeface="Times New Roman" panose="02020603050405020304" pitchFamily="18" charset="0"/>
              </a:rPr>
              <a:t>）。</a:t>
            </a:r>
          </a:p>
        </p:txBody>
      </p:sp>
      <p:graphicFrame>
        <p:nvGraphicFramePr>
          <p:cNvPr id="55300" name="Object 13">
            <a:extLst>
              <a:ext uri="{FF2B5EF4-FFF2-40B4-BE49-F238E27FC236}">
                <a16:creationId xmlns:a16="http://schemas.microsoft.com/office/drawing/2014/main" id="{21C30E0A-73BE-8B3E-90A8-B81DE630A6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7613" y="3429000"/>
          <a:ext cx="6729412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65600" imgH="1333500" progId="Equation.DSMT4">
                  <p:embed/>
                </p:oleObj>
              </mc:Choice>
              <mc:Fallback>
                <p:oleObj name="Equation" r:id="rId4" imgW="4165600" imgH="13335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3429000"/>
                        <a:ext cx="6729412" cy="182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3">
            <a:extLst>
              <a:ext uri="{FF2B5EF4-FFF2-40B4-BE49-F238E27FC236}">
                <a16:creationId xmlns:a16="http://schemas.microsoft.com/office/drawing/2014/main" id="{7C0ABD12-235C-BB75-D0B4-2764FC9723A1}"/>
              </a:ext>
            </a:extLst>
          </p:cNvPr>
          <p:cNvSpPr txBox="1">
            <a:spLocks/>
          </p:cNvSpPr>
          <p:nvPr/>
        </p:nvSpPr>
        <p:spPr bwMode="auto">
          <a:xfrm>
            <a:off x="527050" y="5970588"/>
            <a:ext cx="11329988" cy="887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anose="05000000000000000000" pitchFamily="2" charset="2"/>
              <a:buNone/>
              <a:defRPr kumimoji="1" lang="zh-CN" altLang="en-US" sz="20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785813" indent="-301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+mn-lt"/>
                <a:ea typeface="+mn-ea"/>
              </a:defRPr>
            </a:lvl2pPr>
            <a:lvl3pPr marL="1208088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+mn-lt"/>
                <a:ea typeface="+mn-ea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76463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CN" sz="2400" kern="0">
                <a:solidFill>
                  <a:srgbClr val="0000CC"/>
                </a:solidFill>
              </a:rPr>
              <a:t>Gauss</a:t>
            </a:r>
            <a:r>
              <a:rPr sz="2400" kern="0">
                <a:solidFill>
                  <a:srgbClr val="0000CC"/>
                </a:solidFill>
              </a:rPr>
              <a:t>消元法何时终止</a:t>
            </a:r>
            <a:r>
              <a:rPr sz="2400" kern="0"/>
              <a:t>：若消元过程中出现</a:t>
            </a:r>
            <a:r>
              <a:rPr lang="en-US" altLang="zh-CN" sz="2400" kern="0"/>
              <a:t>0=</a:t>
            </a:r>
            <a:r>
              <a:rPr lang="en-US" altLang="zh-CN" sz="2400" i="1" kern="0">
                <a:latin typeface="Times New Roman" panose="02020603050405020304" pitchFamily="18" charset="0"/>
              </a:rPr>
              <a:t>C</a:t>
            </a:r>
            <a:r>
              <a:rPr lang="en-US" altLang="zh-CN" sz="2400" kern="0"/>
              <a:t>≠0</a:t>
            </a:r>
            <a:r>
              <a:rPr sz="2400" kern="0"/>
              <a:t>（</a:t>
            </a:r>
            <a:r>
              <a:rPr lang="en-US" altLang="zh-CN" sz="2400" i="1" kern="0">
                <a:latin typeface="Times New Roman" panose="02020603050405020304" pitchFamily="18" charset="0"/>
              </a:rPr>
              <a:t> C</a:t>
            </a:r>
            <a:r>
              <a:rPr sz="2400" kern="0"/>
              <a:t>为常数）或</a:t>
            </a:r>
            <a:r>
              <a:rPr lang="en-US" altLang="zh-CN" sz="2400" kern="0"/>
              <a:t>0=0</a:t>
            </a:r>
            <a:r>
              <a:rPr sz="2400" kern="0"/>
              <a:t>的情况，则消元法终止。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D511F0-2740-76FF-B1BF-AA00A5C4990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88314" y="2306486"/>
            <a:ext cx="3311878" cy="3237296"/>
          </a:xfrm>
          <a:prstGeom prst="rect">
            <a:avLst/>
          </a:prstGeom>
          <a:blipFill>
            <a:blip r:embed="rId6"/>
            <a:stretch>
              <a:fillRect l="-1842" r="-2210" b="-301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2">
            <a:extLst>
              <a:ext uri="{FF2B5EF4-FFF2-40B4-BE49-F238E27FC236}">
                <a16:creationId xmlns:a16="http://schemas.microsoft.com/office/drawing/2014/main" id="{91DA6C27-68F5-EB67-717F-84B791B5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7.3.2 </a:t>
            </a:r>
            <a:r>
              <a:rPr lang="zh-CN" altLang="en-US"/>
              <a:t>列主元素消去法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56323" name="Text Box 5">
            <a:extLst>
              <a:ext uri="{FF2B5EF4-FFF2-40B4-BE49-F238E27FC236}">
                <a16:creationId xmlns:a16="http://schemas.microsoft.com/office/drawing/2014/main" id="{1F0F490A-8659-D67F-BC0A-1247FD07C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8" y="1123950"/>
            <a:ext cx="27971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设有线性方程组 </a:t>
            </a:r>
          </a:p>
        </p:txBody>
      </p:sp>
      <p:graphicFrame>
        <p:nvGraphicFramePr>
          <p:cNvPr id="56324" name="Object 7">
            <a:extLst>
              <a:ext uri="{FF2B5EF4-FFF2-40B4-BE49-F238E27FC236}">
                <a16:creationId xmlns:a16="http://schemas.microsoft.com/office/drawing/2014/main" id="{140C7054-81E2-82A1-6823-E6FCA5903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3963" y="1598613"/>
          <a:ext cx="4595812" cy="195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38500" imgH="1498600" progId="Equation.DSMT4">
                  <p:embed/>
                </p:oleObj>
              </mc:Choice>
              <mc:Fallback>
                <p:oleObj name="Equation" r:id="rId2" imgW="3238500" imgH="149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963" y="1598613"/>
                        <a:ext cx="4595812" cy="195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8">
            <a:extLst>
              <a:ext uri="{FF2B5EF4-FFF2-40B4-BE49-F238E27FC236}">
                <a16:creationId xmlns:a16="http://schemas.microsoft.com/office/drawing/2014/main" id="{7F3D2531-CFEF-716A-E726-CBFA90A84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6475" y="2179638"/>
            <a:ext cx="14160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7.2.1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56326" name="Text Box 9">
            <a:extLst>
              <a:ext uri="{FF2B5EF4-FFF2-40B4-BE49-F238E27FC236}">
                <a16:creationId xmlns:a16="http://schemas.microsoft.com/office/drawing/2014/main" id="{EB3EEEB7-6259-A5FF-8F4C-E9CAE6A1D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3690938"/>
            <a:ext cx="27384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其增广矩阵形式为 </a:t>
            </a:r>
          </a:p>
        </p:txBody>
      </p:sp>
      <p:sp>
        <p:nvSpPr>
          <p:cNvPr id="56327" name="箭头: 右 3">
            <a:hlinkClick r:id="rId4" action="ppaction://hlinksldjump"/>
            <a:extLst>
              <a:ext uri="{FF2B5EF4-FFF2-40B4-BE49-F238E27FC236}">
                <a16:creationId xmlns:a16="http://schemas.microsoft.com/office/drawing/2014/main" id="{6D40159B-9BE5-B119-3A1E-E4E39B1F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2525" y="6581775"/>
            <a:ext cx="463550" cy="149225"/>
          </a:xfrm>
          <a:prstGeom prst="rightArrow">
            <a:avLst>
              <a:gd name="adj1" fmla="val 50000"/>
              <a:gd name="adj2" fmla="val 50349"/>
            </a:avLst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56328" name="Object 4">
            <a:extLst>
              <a:ext uri="{FF2B5EF4-FFF2-40B4-BE49-F238E27FC236}">
                <a16:creationId xmlns:a16="http://schemas.microsoft.com/office/drawing/2014/main" id="{C51248A8-28D7-5294-8A5A-64EC9EC689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2600" y="4287838"/>
          <a:ext cx="3602038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67000" imgH="1498600" progId="Equation.DSMT4">
                  <p:embed/>
                </p:oleObj>
              </mc:Choice>
              <mc:Fallback>
                <p:oleObj name="Equation" r:id="rId5" imgW="2667000" imgH="149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4287838"/>
                        <a:ext cx="3602038" cy="186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内容占位符 1">
            <a:extLst>
              <a:ext uri="{FF2B5EF4-FFF2-40B4-BE49-F238E27FC236}">
                <a16:creationId xmlns:a16="http://schemas.microsoft.com/office/drawing/2014/main" id="{6BC55D5F-5461-CDA8-C266-6C955E377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754188"/>
            <a:ext cx="11434762" cy="4338637"/>
          </a:xfrm>
        </p:spPr>
        <p:txBody>
          <a:bodyPr/>
          <a:lstStyle/>
          <a:p>
            <a:pPr marL="361950" indent="-361950"/>
            <a:r>
              <a:rPr lang="zh-CN" altLang="en-US" sz="2400"/>
              <a:t>在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zh-CN" altLang="en-US" sz="2400"/>
              <a:t>的</a:t>
            </a:r>
            <a:r>
              <a:rPr lang="zh-CN" altLang="en-US" sz="2400" b="1">
                <a:solidFill>
                  <a:srgbClr val="0000CC"/>
                </a:solidFill>
              </a:rPr>
              <a:t>第一列</a:t>
            </a:r>
            <a:r>
              <a:rPr lang="zh-CN" altLang="en-US" sz="2400"/>
              <a:t>中选取</a:t>
            </a:r>
            <a:r>
              <a:rPr lang="zh-CN" altLang="en-US" sz="2400" b="1">
                <a:solidFill>
                  <a:srgbClr val="0000CC"/>
                </a:solidFill>
              </a:rPr>
              <a:t>绝对值最大</a:t>
            </a:r>
            <a:r>
              <a:rPr lang="zh-CN" altLang="en-US" sz="2400">
                <a:solidFill>
                  <a:srgbClr val="0000CC"/>
                </a:solidFill>
              </a:rPr>
              <a:t>的元素</a:t>
            </a:r>
            <a:r>
              <a:rPr lang="zh-CN" altLang="en-US" sz="2400"/>
              <a:t>作为主元素，即找出                              ；</a:t>
            </a:r>
            <a:endParaRPr lang="en-US" altLang="zh-CN" sz="2400"/>
          </a:p>
          <a:p>
            <a:pPr marL="361950" indent="-361950"/>
            <a:r>
              <a:rPr lang="zh-CN" altLang="en-US" sz="2400"/>
              <a:t>然后交换增广矩阵</a:t>
            </a:r>
            <a:r>
              <a:rPr lang="zh-CN" altLang="en-US" sz="2400">
                <a:latin typeface="Times New Roman" panose="02020603050405020304" pitchFamily="18" charset="0"/>
              </a:rPr>
              <a:t>第</a:t>
            </a:r>
            <a:r>
              <a:rPr lang="en-US" altLang="zh-CN" sz="2400"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行与第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行，经第</a:t>
            </a:r>
            <a:r>
              <a:rPr lang="en-US" altLang="zh-CN" sz="2400"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次消</a:t>
            </a:r>
            <a:r>
              <a:rPr lang="zh-CN" altLang="en-US" sz="2400"/>
              <a:t>元计算得                                  ；</a:t>
            </a:r>
            <a:endParaRPr lang="en-US" altLang="zh-CN" sz="2400"/>
          </a:p>
          <a:p>
            <a:pPr marL="361950" indent="-361950"/>
            <a:r>
              <a:rPr lang="zh-CN" altLang="en-US" sz="2400"/>
              <a:t>重复上述步骤，设已</a:t>
            </a:r>
            <a:r>
              <a:rPr lang="zh-CN" altLang="en-US" sz="2400">
                <a:latin typeface="Times New Roman" panose="02020603050405020304" pitchFamily="18" charset="0"/>
              </a:rPr>
              <a:t>完成第</a:t>
            </a:r>
            <a:r>
              <a:rPr lang="en-US" altLang="zh-CN" sz="2400" i="1">
                <a:latin typeface="Times New Roman" panose="02020603050405020304" pitchFamily="18" charset="0"/>
              </a:rPr>
              <a:t>k</a:t>
            </a:r>
            <a:r>
              <a:rPr lang="en-US" altLang="zh-CN" sz="2400">
                <a:latin typeface="Times New Roman" panose="02020603050405020304" pitchFamily="18" charset="0"/>
              </a:rPr>
              <a:t>-1</a:t>
            </a:r>
            <a:r>
              <a:rPr lang="zh-CN" altLang="en-US" sz="2400">
                <a:latin typeface="Times New Roman" panose="02020603050405020304" pitchFamily="18" charset="0"/>
              </a:rPr>
              <a:t>步的</a:t>
            </a:r>
            <a:r>
              <a:rPr lang="zh-CN" altLang="en-US" sz="2400"/>
              <a:t>选主元素，交换两行及消元计算得：</a:t>
            </a:r>
          </a:p>
          <a:p>
            <a:pPr marL="361950" indent="-361950"/>
            <a:endParaRPr lang="zh-CN" altLang="en-US" sz="2400"/>
          </a:p>
          <a:p>
            <a:pPr marL="361950" indent="-361950"/>
            <a:endParaRPr lang="zh-CN" altLang="en-US" sz="2400"/>
          </a:p>
        </p:txBody>
      </p:sp>
      <p:sp>
        <p:nvSpPr>
          <p:cNvPr id="57347" name="标题 2">
            <a:extLst>
              <a:ext uri="{FF2B5EF4-FFF2-40B4-BE49-F238E27FC236}">
                <a16:creationId xmlns:a16="http://schemas.microsoft.com/office/drawing/2014/main" id="{AC89A6DB-A289-F3D9-D781-9A435077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7.3.2 </a:t>
            </a:r>
            <a:r>
              <a:rPr lang="zh-CN" altLang="en-US"/>
              <a:t>列主元素消去法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57348" name="内容占位符 3">
            <a:extLst>
              <a:ext uri="{FF2B5EF4-FFF2-40B4-BE49-F238E27FC236}">
                <a16:creationId xmlns:a16="http://schemas.microsoft.com/office/drawing/2014/main" id="{2F2A7265-2AE5-3A50-F98E-70717F65A7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863" y="1138238"/>
            <a:ext cx="11107737" cy="427037"/>
          </a:xfrm>
        </p:spPr>
        <p:txBody>
          <a:bodyPr/>
          <a:lstStyle/>
          <a:p>
            <a:r>
              <a:rPr sz="2400"/>
              <a:t>列主元素消去法</a:t>
            </a:r>
          </a:p>
        </p:txBody>
      </p:sp>
      <p:graphicFrame>
        <p:nvGraphicFramePr>
          <p:cNvPr id="57349" name="Object 8">
            <a:extLst>
              <a:ext uri="{FF2B5EF4-FFF2-40B4-BE49-F238E27FC236}">
                <a16:creationId xmlns:a16="http://schemas.microsoft.com/office/drawing/2014/main" id="{9573428F-8AD1-80B1-7708-DE40FEA39E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51888" y="1817688"/>
          <a:ext cx="2678112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81200" imgH="508000" progId="Equation.DSMT4">
                  <p:embed/>
                </p:oleObj>
              </mc:Choice>
              <mc:Fallback>
                <p:oleObj name="Equation" r:id="rId3" imgW="1981200" imgH="508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1888" y="1817688"/>
                        <a:ext cx="2678112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Object 4">
            <a:extLst>
              <a:ext uri="{FF2B5EF4-FFF2-40B4-BE49-F238E27FC236}">
                <a16:creationId xmlns:a16="http://schemas.microsoft.com/office/drawing/2014/main" id="{CF8FC211-84D3-B7A3-F6E2-220EF76AE0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66100" y="2449513"/>
          <a:ext cx="3182938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19300" imgH="482600" progId="Equation.DSMT4">
                  <p:embed/>
                </p:oleObj>
              </mc:Choice>
              <mc:Fallback>
                <p:oleObj name="Equation" r:id="rId5" imgW="2019300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6100" y="2449513"/>
                        <a:ext cx="3182938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3">
            <a:extLst>
              <a:ext uri="{FF2B5EF4-FFF2-40B4-BE49-F238E27FC236}">
                <a16:creationId xmlns:a16="http://schemas.microsoft.com/office/drawing/2014/main" id="{2D2AFB70-B6A6-C9D5-9D52-A18597120B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5663" y="3810000"/>
          <a:ext cx="7505700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918200" imgH="2260600" progId="Equation.DSMT4">
                  <p:embed/>
                </p:oleObj>
              </mc:Choice>
              <mc:Fallback>
                <p:oleObj name="Equation" r:id="rId7" imgW="5918200" imgH="2260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63" y="3810000"/>
                        <a:ext cx="7505700" cy="265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2" name="文本框 5">
            <a:extLst>
              <a:ext uri="{FF2B5EF4-FFF2-40B4-BE49-F238E27FC236}">
                <a16:creationId xmlns:a16="http://schemas.microsoft.com/office/drawing/2014/main" id="{61790BBC-75CE-A8C0-8B98-C355300B5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3275" y="4538663"/>
            <a:ext cx="37687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400" b="1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30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baseline="30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 baseline="30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的元素仍记为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ij 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1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baseline="30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baseline="30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 baseline="30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的元素仍记为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400" b="1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118D5B4-36E7-4895-79B5-57198B850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5192713"/>
            <a:ext cx="1865313" cy="1306512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8776827-F5C1-A71B-D8F8-0D137D1453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>
            <a:blip r:embed="rId2"/>
            <a:stretch>
              <a:fillRect l="-82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2291" name="标题 2">
            <a:extLst>
              <a:ext uri="{FF2B5EF4-FFF2-40B4-BE49-F238E27FC236}">
                <a16:creationId xmlns:a16="http://schemas.microsoft.com/office/drawing/2014/main" id="{5A0F55A4-D345-9DC5-C22B-DE64331A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1.3.3 </a:t>
            </a:r>
            <a:r>
              <a:rPr lang="zh-CN" altLang="en-US"/>
              <a:t>有效数字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D16C3D-0815-13C6-5EB6-2D2400039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8" y="187325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1E5472-46FE-DDB0-AEB8-0416586FED2F}"/>
              </a:ext>
            </a:extLst>
          </p:cNvPr>
          <p:cNvGrpSpPr>
            <a:grpSpLocks/>
          </p:cNvGrpSpPr>
          <p:nvPr/>
        </p:nvGrpSpPr>
        <p:grpSpPr bwMode="auto">
          <a:xfrm>
            <a:off x="979488" y="1738313"/>
            <a:ext cx="2884487" cy="776287"/>
            <a:chOff x="1069653" y="1754375"/>
            <a:chExt cx="2884509" cy="776783"/>
          </a:xfrm>
        </p:grpSpPr>
        <p:sp>
          <p:nvSpPr>
            <p:cNvPr id="12300" name="文本框 4">
              <a:extLst>
                <a:ext uri="{FF2B5EF4-FFF2-40B4-BE49-F238E27FC236}">
                  <a16:creationId xmlns:a16="http://schemas.microsoft.com/office/drawing/2014/main" id="{C529AE30-B98B-3D32-E21F-C54E51339C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653" y="1873770"/>
              <a:ext cx="8002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</a:t>
              </a:r>
            </a:p>
          </p:txBody>
        </p:sp>
        <p:graphicFrame>
          <p:nvGraphicFramePr>
            <p:cNvPr id="12301" name="对象 12">
              <a:extLst>
                <a:ext uri="{FF2B5EF4-FFF2-40B4-BE49-F238E27FC236}">
                  <a16:creationId xmlns:a16="http://schemas.microsoft.com/office/drawing/2014/main" id="{6C742456-860C-F112-AF52-96AC1B174B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902" y="1754375"/>
            <a:ext cx="2129260" cy="7767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841500" imgH="673100" progId="Equation.DSMT4">
                    <p:embed/>
                  </p:oleObj>
                </mc:Choice>
                <mc:Fallback>
                  <p:oleObj name="Equation" r:id="rId3" imgW="1841500" imgH="673100" progId="Equation.DSMT4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902" y="1754375"/>
                          <a:ext cx="2129260" cy="7767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163E47C-A137-6DC7-CA8B-387B2D32850A}"/>
              </a:ext>
            </a:extLst>
          </p:cNvPr>
          <p:cNvGrpSpPr>
            <a:grpSpLocks/>
          </p:cNvGrpSpPr>
          <p:nvPr/>
        </p:nvGrpSpPr>
        <p:grpSpPr bwMode="auto">
          <a:xfrm>
            <a:off x="979488" y="2514600"/>
            <a:ext cx="3768725" cy="461963"/>
            <a:chOff x="979729" y="2514788"/>
            <a:chExt cx="3768980" cy="461665"/>
          </a:xfrm>
        </p:grpSpPr>
        <p:sp>
          <p:nvSpPr>
            <p:cNvPr id="12298" name="文本框 7">
              <a:extLst>
                <a:ext uri="{FF2B5EF4-FFF2-40B4-BE49-F238E27FC236}">
                  <a16:creationId xmlns:a16="http://schemas.microsoft.com/office/drawing/2014/main" id="{F2893EA8-4448-AFD5-AEC4-DBE9418E2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729" y="2514788"/>
              <a:ext cx="37689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而                       ，可知</a:t>
              </a:r>
              <a:r>
                <a:rPr lang="en-US" altLang="zh-CN" sz="2400" i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=4</a:t>
              </a:r>
              <a:endPara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299" name="对象 12">
              <a:extLst>
                <a:ext uri="{FF2B5EF4-FFF2-40B4-BE49-F238E27FC236}">
                  <a16:creationId xmlns:a16="http://schemas.microsoft.com/office/drawing/2014/main" id="{C6F61960-0CE7-24C2-4847-CDCA664E2D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58549" y="2576712"/>
            <a:ext cx="1752600" cy="373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49400" imgH="330200" progId="Equation.DSMT4">
                    <p:embed/>
                  </p:oleObj>
                </mc:Choice>
                <mc:Fallback>
                  <p:oleObj name="Equation" r:id="rId5" imgW="1549400" imgH="330200" progId="Equation.DSMT4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8549" y="2576712"/>
                          <a:ext cx="1752600" cy="373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对象 12">
            <a:extLst>
              <a:ext uri="{FF2B5EF4-FFF2-40B4-BE49-F238E27FC236}">
                <a16:creationId xmlns:a16="http://schemas.microsoft.com/office/drawing/2014/main" id="{AD5555F1-C825-B123-A4F0-E74828694A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00" y="3132138"/>
          <a:ext cx="6396038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245100" imgH="673100" progId="Equation.DSMT4">
                  <p:embed/>
                </p:oleObj>
              </mc:Choice>
              <mc:Fallback>
                <p:oleObj name="Equation" r:id="rId7" imgW="5245100" imgH="6731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3132138"/>
                        <a:ext cx="6396038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2">
            <a:extLst>
              <a:ext uri="{FF2B5EF4-FFF2-40B4-BE49-F238E27FC236}">
                <a16:creationId xmlns:a16="http://schemas.microsoft.com/office/drawing/2014/main" id="{3F5C650E-1E25-FFC5-0BEE-86E7F58728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9975" y="4113213"/>
          <a:ext cx="94916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772400" imgH="673100" progId="Equation.DSMT4">
                  <p:embed/>
                </p:oleObj>
              </mc:Choice>
              <mc:Fallback>
                <p:oleObj name="Equation" r:id="rId9" imgW="7772400" imgH="6731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4113213"/>
                        <a:ext cx="949166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555FCA77-83AF-2F64-D6D9-9EB19F3C9CE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79728" y="5040641"/>
            <a:ext cx="8696740" cy="496483"/>
          </a:xfrm>
          <a:prstGeom prst="rect">
            <a:avLst/>
          </a:prstGeom>
          <a:blipFill>
            <a:blip r:embed="rId11"/>
            <a:stretch>
              <a:fillRect l="-1122" t="-2469" b="-2839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2">
            <a:extLst>
              <a:ext uri="{FF2B5EF4-FFF2-40B4-BE49-F238E27FC236}">
                <a16:creationId xmlns:a16="http://schemas.microsoft.com/office/drawing/2014/main" id="{B501731C-771B-D8C8-61D4-5519A190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7.3.2 </a:t>
            </a:r>
            <a:r>
              <a:rPr lang="zh-CN" altLang="en-US"/>
              <a:t>列主元素消去法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59395" name="内容占位符 3">
            <a:extLst>
              <a:ext uri="{FF2B5EF4-FFF2-40B4-BE49-F238E27FC236}">
                <a16:creationId xmlns:a16="http://schemas.microsoft.com/office/drawing/2014/main" id="{FD0443BC-466B-DB82-EC95-F64EBF9586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863" y="1138238"/>
            <a:ext cx="11107737" cy="427037"/>
          </a:xfrm>
        </p:spPr>
        <p:txBody>
          <a:bodyPr/>
          <a:lstStyle/>
          <a:p>
            <a:r>
              <a:rPr sz="2400">
                <a:latin typeface="Times New Roman" panose="02020603050405020304" pitchFamily="18" charset="0"/>
              </a:rPr>
              <a:t>第</a:t>
            </a:r>
            <a:r>
              <a:rPr lang="en-US" altLang="zh-CN" sz="2400" i="1">
                <a:latin typeface="Times New Roman" panose="02020603050405020304" pitchFamily="18" charset="0"/>
              </a:rPr>
              <a:t>k</a:t>
            </a:r>
            <a:r>
              <a:rPr sz="2400">
                <a:latin typeface="Times New Roman" panose="02020603050405020304" pitchFamily="18" charset="0"/>
              </a:rPr>
              <a:t>步选主元素</a:t>
            </a:r>
            <a:r>
              <a:rPr lang="en-US" altLang="zh-CN" sz="2400">
                <a:latin typeface="Times New Roman" panose="02020603050405020304" pitchFamily="18" charset="0"/>
              </a:rPr>
              <a:t>(</a:t>
            </a:r>
            <a:r>
              <a:rPr sz="2400">
                <a:latin typeface="Times New Roman" panose="02020603050405020304" pitchFamily="18" charset="0"/>
              </a:rPr>
              <a:t>在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en-US" altLang="zh-CN" sz="2400" baseline="30000">
                <a:latin typeface="Times New Roman" panose="02020603050405020304" pitchFamily="18" charset="0"/>
              </a:rPr>
              <a:t>(</a:t>
            </a:r>
            <a:r>
              <a:rPr lang="en-US" altLang="zh-CN" sz="2400" i="1" baseline="30000">
                <a:latin typeface="Times New Roman" panose="02020603050405020304" pitchFamily="18" charset="0"/>
              </a:rPr>
              <a:t>k</a:t>
            </a:r>
            <a:r>
              <a:rPr lang="en-US" altLang="zh-CN" sz="2400" baseline="30000">
                <a:latin typeface="Times New Roman" panose="02020603050405020304" pitchFamily="18" charset="0"/>
              </a:rPr>
              <a:t>)</a:t>
            </a:r>
            <a:r>
              <a:rPr sz="2400" b="1">
                <a:solidFill>
                  <a:srgbClr val="0000CC"/>
                </a:solidFill>
                <a:latin typeface="Times New Roman" panose="02020603050405020304" pitchFamily="18" charset="0"/>
              </a:rPr>
              <a:t>右下角</a:t>
            </a:r>
            <a:r>
              <a:rPr sz="2400">
                <a:latin typeface="Times New Roman" panose="02020603050405020304" pitchFamily="18" charset="0"/>
              </a:rPr>
              <a:t>方阵的</a:t>
            </a:r>
            <a:r>
              <a:rPr sz="2400" b="1">
                <a:solidFill>
                  <a:srgbClr val="0000CC"/>
                </a:solidFill>
                <a:latin typeface="Times New Roman" panose="02020603050405020304" pitchFamily="18" charset="0"/>
              </a:rPr>
              <a:t>第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sz="2400" b="1">
                <a:solidFill>
                  <a:srgbClr val="0000CC"/>
                </a:solidFill>
                <a:latin typeface="Times New Roman" panose="02020603050405020304" pitchFamily="18" charset="0"/>
              </a:rPr>
              <a:t>列内选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  <a:r>
              <a:rPr sz="2400">
                <a:latin typeface="Times New Roman" panose="02020603050405020304" pitchFamily="18" charset="0"/>
              </a:rPr>
              <a:t>，即确定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k</a:t>
            </a:r>
            <a:r>
              <a:rPr sz="2400">
                <a:latin typeface="Times New Roman" panose="02020603050405020304" pitchFamily="18" charset="0"/>
              </a:rPr>
              <a:t>，使</a:t>
            </a:r>
          </a:p>
        </p:txBody>
      </p:sp>
      <p:graphicFrame>
        <p:nvGraphicFramePr>
          <p:cNvPr id="59396" name="Object 15">
            <a:extLst>
              <a:ext uri="{FF2B5EF4-FFF2-40B4-BE49-F238E27FC236}">
                <a16:creationId xmlns:a16="http://schemas.microsoft.com/office/drawing/2014/main" id="{16BE0788-00D2-6B2F-932B-B734DF0C61F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8655050" y="1046163"/>
          <a:ext cx="22002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508000" progId="Equation.DSMT4">
                  <p:embed/>
                </p:oleObj>
              </mc:Choice>
              <mc:Fallback>
                <p:oleObj name="Equation" r:id="rId3" imgW="2032000" imgH="508000" progId="Equation.DSMT4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5050" y="1046163"/>
                        <a:ext cx="220027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文本框 6">
            <a:extLst>
              <a:ext uri="{FF2B5EF4-FFF2-40B4-BE49-F238E27FC236}">
                <a16:creationId xmlns:a16="http://schemas.microsoft.com/office/drawing/2014/main" id="{74FAC8F5-271C-8FF2-85CC-85D22D9AE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1658938"/>
            <a:ext cx="11107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交换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en-US" altLang="zh-CN" sz="2400" baseline="30000">
                <a:latin typeface="Times New Roman" panose="02020603050405020304" pitchFamily="18" charset="0"/>
              </a:rPr>
              <a:t>(</a:t>
            </a:r>
            <a:r>
              <a:rPr lang="en-US" altLang="zh-CN" sz="2400" i="1" baseline="30000">
                <a:latin typeface="Times New Roman" panose="02020603050405020304" pitchFamily="18" charset="0"/>
              </a:rPr>
              <a:t>k</a:t>
            </a:r>
            <a:r>
              <a:rPr lang="en-US" altLang="zh-CN" sz="2400" baseline="30000">
                <a:latin typeface="Times New Roman" panose="02020603050405020304" pitchFamily="18" charset="0"/>
              </a:rPr>
              <a:t>)</a:t>
            </a:r>
            <a:r>
              <a:rPr lang="en-US" altLang="zh-CN" sz="2400" b="1" i="1">
                <a:latin typeface="Times New Roman" panose="02020603050405020304" pitchFamily="18" charset="0"/>
              </a:rPr>
              <a:t>|b</a:t>
            </a:r>
            <a:r>
              <a:rPr lang="en-US" altLang="zh-CN" sz="2400" baseline="30000">
                <a:latin typeface="Times New Roman" panose="02020603050405020304" pitchFamily="18" charset="0"/>
              </a:rPr>
              <a:t>(</a:t>
            </a:r>
            <a:r>
              <a:rPr lang="en-US" altLang="zh-CN" sz="2400" i="1" baseline="30000">
                <a:latin typeface="Times New Roman" panose="02020603050405020304" pitchFamily="18" charset="0"/>
              </a:rPr>
              <a:t>k</a:t>
            </a:r>
            <a:r>
              <a:rPr lang="en-US" altLang="zh-CN" sz="2400" baseline="30000">
                <a:latin typeface="Times New Roman" panose="02020603050405020304" pitchFamily="18" charset="0"/>
              </a:rPr>
              <a:t>)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i="1">
                <a:latin typeface="Times New Roman" panose="02020603050405020304" pitchFamily="18" charset="0"/>
              </a:rPr>
              <a:t>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行与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行的元素，再进行消元计算，最后将原方程（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7.2.1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）化为：</a:t>
            </a:r>
          </a:p>
        </p:txBody>
      </p:sp>
      <p:graphicFrame>
        <p:nvGraphicFramePr>
          <p:cNvPr id="59398" name="Object 22">
            <a:extLst>
              <a:ext uri="{FF2B5EF4-FFF2-40B4-BE49-F238E27FC236}">
                <a16:creationId xmlns:a16="http://schemas.microsoft.com/office/drawing/2014/main" id="{62D34D4B-282E-B7C9-055A-804C2F235A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8975" y="2251075"/>
          <a:ext cx="4486275" cy="218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441700" imgH="1676400" progId="Equation.DSMT4">
                  <p:embed/>
                </p:oleObj>
              </mc:Choice>
              <mc:Fallback>
                <p:oleObj name="Equation" r:id="rId5" imgW="3441700" imgH="16764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5" y="2251075"/>
                        <a:ext cx="4486275" cy="218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Text Box 2">
            <a:extLst>
              <a:ext uri="{FF2B5EF4-FFF2-40B4-BE49-F238E27FC236}">
                <a16:creationId xmlns:a16="http://schemas.microsoft.com/office/drawing/2014/main" id="{480F4029-17CD-B309-9F30-9D4C9FEBC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3" y="4849813"/>
            <a:ext cx="23399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回代求解，得：</a:t>
            </a:r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631F458A-554E-D89A-3C79-BC2AB10706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4981575"/>
          <a:ext cx="6081712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105400" imgH="1117600" progId="Equation.DSMT4">
                  <p:embed/>
                </p:oleObj>
              </mc:Choice>
              <mc:Fallback>
                <p:oleObj name="Equation" r:id="rId7" imgW="5105400" imgH="1117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981575"/>
                        <a:ext cx="6081712" cy="147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D8C0512-CCB6-2E7C-5DAA-90B4F994111F}"/>
              </a:ext>
            </a:extLst>
          </p:cNvPr>
          <p:cNvCxnSpPr/>
          <p:nvPr/>
        </p:nvCxnSpPr>
        <p:spPr>
          <a:xfrm flipV="1">
            <a:off x="6756400" y="2414588"/>
            <a:ext cx="0" cy="1828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2">
            <a:extLst>
              <a:ext uri="{FF2B5EF4-FFF2-40B4-BE49-F238E27FC236}">
                <a16:creationId xmlns:a16="http://schemas.microsoft.com/office/drawing/2014/main" id="{2FF37F2E-BC52-1EDE-DFBC-50D0843B3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7.3.2 </a:t>
            </a:r>
            <a:r>
              <a:rPr lang="zh-CN" altLang="en-US"/>
              <a:t>列主元素消去法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61443" name="内容占位符 3">
            <a:extLst>
              <a:ext uri="{FF2B5EF4-FFF2-40B4-BE49-F238E27FC236}">
                <a16:creationId xmlns:a16="http://schemas.microsoft.com/office/drawing/2014/main" id="{B17928C4-63E4-4BA5-696B-328785C79A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863" y="1138238"/>
            <a:ext cx="11107737" cy="427037"/>
          </a:xfrm>
        </p:spPr>
        <p:txBody>
          <a:bodyPr/>
          <a:lstStyle/>
          <a:p>
            <a:r>
              <a:rPr sz="2400">
                <a:solidFill>
                  <a:srgbClr val="0000CC"/>
                </a:solidFill>
              </a:rPr>
              <a:t>例</a:t>
            </a:r>
            <a:r>
              <a:rPr lang="en-US" altLang="zh-CN" sz="2400">
                <a:solidFill>
                  <a:srgbClr val="0000CC"/>
                </a:solidFill>
              </a:rPr>
              <a:t>7.8</a:t>
            </a:r>
            <a:r>
              <a:rPr sz="2400">
                <a:solidFill>
                  <a:srgbClr val="0000CC"/>
                </a:solidFill>
              </a:rPr>
              <a:t>   用列主元消去法解方程组</a:t>
            </a:r>
          </a:p>
        </p:txBody>
      </p:sp>
      <p:grpSp>
        <p:nvGrpSpPr>
          <p:cNvPr id="32" name="Group 16">
            <a:extLst>
              <a:ext uri="{FF2B5EF4-FFF2-40B4-BE49-F238E27FC236}">
                <a16:creationId xmlns:a16="http://schemas.microsoft.com/office/drawing/2014/main" id="{AD725B0F-092A-3E62-1970-2D6B72E02566}"/>
              </a:ext>
            </a:extLst>
          </p:cNvPr>
          <p:cNvGrpSpPr>
            <a:grpSpLocks/>
          </p:cNvGrpSpPr>
          <p:nvPr/>
        </p:nvGrpSpPr>
        <p:grpSpPr bwMode="auto">
          <a:xfrm>
            <a:off x="3586163" y="1497013"/>
            <a:ext cx="3949700" cy="1509712"/>
            <a:chOff x="1636" y="624"/>
            <a:chExt cx="2488" cy="951"/>
          </a:xfrm>
        </p:grpSpPr>
        <p:graphicFrame>
          <p:nvGraphicFramePr>
            <p:cNvPr id="61472" name="Object 5">
              <a:extLst>
                <a:ext uri="{FF2B5EF4-FFF2-40B4-BE49-F238E27FC236}">
                  <a16:creationId xmlns:a16="http://schemas.microsoft.com/office/drawing/2014/main" id="{4261A107-375E-035F-BFBA-2EF333ADCC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6" y="657"/>
            <a:ext cx="1731" cy="9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159000" imgH="1143000" progId="Equation.DSMT4">
                    <p:embed/>
                  </p:oleObj>
                </mc:Choice>
                <mc:Fallback>
                  <p:oleObj name="Equation" r:id="rId2" imgW="2159000" imgH="11430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6" y="657"/>
                          <a:ext cx="1731" cy="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73" name="Object 6">
              <a:extLst>
                <a:ext uri="{FF2B5EF4-FFF2-40B4-BE49-F238E27FC236}">
                  <a16:creationId xmlns:a16="http://schemas.microsoft.com/office/drawing/2014/main" id="{86C20F34-0BA9-FA52-DE15-76D3A20DD9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62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9717" imgH="205740" progId="Equation.3">
                    <p:embed/>
                  </p:oleObj>
                </mc:Choice>
                <mc:Fallback>
                  <p:oleObj name="Equation" r:id="rId4" imgW="129717" imgH="20574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62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74" name="Object 7">
              <a:extLst>
                <a:ext uri="{FF2B5EF4-FFF2-40B4-BE49-F238E27FC236}">
                  <a16:creationId xmlns:a16="http://schemas.microsoft.com/office/drawing/2014/main" id="{77FA81EF-113B-25F4-89E4-905A861847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912"/>
            <a:ext cx="18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9717" imgH="205740" progId="Equation.3">
                    <p:embed/>
                  </p:oleObj>
                </mc:Choice>
                <mc:Fallback>
                  <p:oleObj name="Equation" r:id="rId6" imgW="129717" imgH="20574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912"/>
                          <a:ext cx="18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75" name="Object 8">
              <a:extLst>
                <a:ext uri="{FF2B5EF4-FFF2-40B4-BE49-F238E27FC236}">
                  <a16:creationId xmlns:a16="http://schemas.microsoft.com/office/drawing/2014/main" id="{2CDEA1DE-C99A-A121-24DC-B08B293C76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1200"/>
            <a:ext cx="188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29717" imgH="221011" progId="Equation.3">
                    <p:embed/>
                  </p:oleObj>
                </mc:Choice>
                <mc:Fallback>
                  <p:oleObj name="Equation" r:id="rId8" imgW="129717" imgH="221011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1200"/>
                          <a:ext cx="188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Group 35">
            <a:extLst>
              <a:ext uri="{FF2B5EF4-FFF2-40B4-BE49-F238E27FC236}">
                <a16:creationId xmlns:a16="http://schemas.microsoft.com/office/drawing/2014/main" id="{5521DC25-8215-B00D-D220-AACBE7A93F5A}"/>
              </a:ext>
            </a:extLst>
          </p:cNvPr>
          <p:cNvGrpSpPr>
            <a:grpSpLocks/>
          </p:cNvGrpSpPr>
          <p:nvPr/>
        </p:nvGrpSpPr>
        <p:grpSpPr bwMode="auto">
          <a:xfrm>
            <a:off x="417513" y="2955925"/>
            <a:ext cx="7329487" cy="457200"/>
            <a:chOff x="576" y="1524"/>
            <a:chExt cx="4617" cy="288"/>
          </a:xfrm>
        </p:grpSpPr>
        <p:sp>
          <p:nvSpPr>
            <p:cNvPr id="61470" name="Rectangle 11">
              <a:extLst>
                <a:ext uri="{FF2B5EF4-FFF2-40B4-BE49-F238E27FC236}">
                  <a16:creationId xmlns:a16="http://schemas.microsoft.com/office/drawing/2014/main" id="{FAD4743C-AFE4-BCE4-0D0B-47CBD7035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524"/>
              <a:ext cx="46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5000"/>
                </a:lnSpc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进行行交换                ，再消元得</a:t>
              </a:r>
            </a:p>
          </p:txBody>
        </p:sp>
        <p:graphicFrame>
          <p:nvGraphicFramePr>
            <p:cNvPr id="61471" name="Object 13">
              <a:extLst>
                <a:ext uri="{FF2B5EF4-FFF2-40B4-BE49-F238E27FC236}">
                  <a16:creationId xmlns:a16="http://schemas.microsoft.com/office/drawing/2014/main" id="{D0D5DABE-15CD-CCCF-3D43-55AA9EA9A7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1536"/>
            <a:ext cx="86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72511" imgH="205740" progId="Equation.3">
                    <p:embed/>
                  </p:oleObj>
                </mc:Choice>
                <mc:Fallback>
                  <p:oleObj name="Equation" r:id="rId10" imgW="472511" imgH="20574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536"/>
                          <a:ext cx="86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" name="Object 14">
            <a:extLst>
              <a:ext uri="{FF2B5EF4-FFF2-40B4-BE49-F238E27FC236}">
                <a16:creationId xmlns:a16="http://schemas.microsoft.com/office/drawing/2014/main" id="{8A1F0AAF-3BA1-919F-4B46-34D24FBDEA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4550" y="3441700"/>
          <a:ext cx="3021013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9000" imgH="1143000" progId="Equation.DSMT4">
                  <p:embed/>
                </p:oleObj>
              </mc:Choice>
              <mc:Fallback>
                <p:oleObj name="Equation" r:id="rId12" imgW="2159000" imgH="1143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0" y="3441700"/>
                        <a:ext cx="3021013" cy="146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Group 30">
            <a:extLst>
              <a:ext uri="{FF2B5EF4-FFF2-40B4-BE49-F238E27FC236}">
                <a16:creationId xmlns:a16="http://schemas.microsoft.com/office/drawing/2014/main" id="{C634077C-640A-A647-1B9E-3A847B66DD8C}"/>
              </a:ext>
            </a:extLst>
          </p:cNvPr>
          <p:cNvGrpSpPr>
            <a:grpSpLocks/>
          </p:cNvGrpSpPr>
          <p:nvPr/>
        </p:nvGrpSpPr>
        <p:grpSpPr bwMode="auto">
          <a:xfrm>
            <a:off x="677863" y="1735138"/>
            <a:ext cx="2181225" cy="723900"/>
            <a:chOff x="192" y="774"/>
            <a:chExt cx="1374" cy="456"/>
          </a:xfrm>
        </p:grpSpPr>
        <p:sp>
          <p:nvSpPr>
            <p:cNvPr id="61466" name="AutoShape 18">
              <a:extLst>
                <a:ext uri="{FF2B5EF4-FFF2-40B4-BE49-F238E27FC236}">
                  <a16:creationId xmlns:a16="http://schemas.microsoft.com/office/drawing/2014/main" id="{1258B21E-480D-088C-45D7-A79D0090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774"/>
              <a:ext cx="1344" cy="456"/>
            </a:xfrm>
            <a:prstGeom prst="wedgeRectCallout">
              <a:avLst>
                <a:gd name="adj1" fmla="val 84731"/>
                <a:gd name="adj2" fmla="val 2369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467" name="Group 20">
              <a:extLst>
                <a:ext uri="{FF2B5EF4-FFF2-40B4-BE49-F238E27FC236}">
                  <a16:creationId xmlns:a16="http://schemas.microsoft.com/office/drawing/2014/main" id="{D4DEE4C4-5EEA-9120-11E9-A55B22D83C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" y="775"/>
              <a:ext cx="1360" cy="437"/>
              <a:chOff x="206" y="775"/>
              <a:chExt cx="1360" cy="437"/>
            </a:xfrm>
          </p:grpSpPr>
          <p:graphicFrame>
            <p:nvGraphicFramePr>
              <p:cNvPr id="61468" name="Object 12">
                <a:extLst>
                  <a:ext uri="{FF2B5EF4-FFF2-40B4-BE49-F238E27FC236}">
                    <a16:creationId xmlns:a16="http://schemas.microsoft.com/office/drawing/2014/main" id="{7589E145-3E48-0ACA-5A8E-94BF9165B4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" y="936"/>
              <a:ext cx="585" cy="2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449545" imgH="205740" progId="Equation.3">
                      <p:embed/>
                    </p:oleObj>
                  </mc:Choice>
                  <mc:Fallback>
                    <p:oleObj name="Equation" r:id="rId14" imgW="449545" imgH="20574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" y="936"/>
                            <a:ext cx="585" cy="2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469" name="Rectangle 19">
                <a:extLst>
                  <a:ext uri="{FF2B5EF4-FFF2-40B4-BE49-F238E27FC236}">
                    <a16:creationId xmlns:a16="http://schemas.microsoft.com/office/drawing/2014/main" id="{C0BE0D82-6012-2D3A-9E65-C773A08E6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" y="775"/>
                <a:ext cx="1360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2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第一次的主元为</a:t>
                </a:r>
              </a:p>
            </p:txBody>
          </p:sp>
        </p:grpSp>
      </p:grpSp>
      <p:grpSp>
        <p:nvGrpSpPr>
          <p:cNvPr id="46" name="Group 33">
            <a:extLst>
              <a:ext uri="{FF2B5EF4-FFF2-40B4-BE49-F238E27FC236}">
                <a16:creationId xmlns:a16="http://schemas.microsoft.com/office/drawing/2014/main" id="{9C8F64AE-6381-2292-E555-80A1CBDC94BA}"/>
              </a:ext>
            </a:extLst>
          </p:cNvPr>
          <p:cNvGrpSpPr>
            <a:grpSpLocks/>
          </p:cNvGrpSpPr>
          <p:nvPr/>
        </p:nvGrpSpPr>
        <p:grpSpPr bwMode="auto">
          <a:xfrm>
            <a:off x="601663" y="3633788"/>
            <a:ext cx="2209800" cy="809625"/>
            <a:chOff x="240" y="1970"/>
            <a:chExt cx="1392" cy="510"/>
          </a:xfrm>
        </p:grpSpPr>
        <p:sp>
          <p:nvSpPr>
            <p:cNvPr id="61464" name="AutoShape 21">
              <a:extLst>
                <a:ext uri="{FF2B5EF4-FFF2-40B4-BE49-F238E27FC236}">
                  <a16:creationId xmlns:a16="http://schemas.microsoft.com/office/drawing/2014/main" id="{2F43560D-3BDC-E8F8-1302-5EFD9A603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970"/>
              <a:ext cx="1392" cy="478"/>
            </a:xfrm>
            <a:prstGeom prst="wedgeRectCallout">
              <a:avLst>
                <a:gd name="adj1" fmla="val 82407"/>
                <a:gd name="adj2" fmla="val 58856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20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第二次的主元为</a:t>
              </a:r>
            </a:p>
          </p:txBody>
        </p:sp>
        <p:graphicFrame>
          <p:nvGraphicFramePr>
            <p:cNvPr id="61465" name="Object 22">
              <a:extLst>
                <a:ext uri="{FF2B5EF4-FFF2-40B4-BE49-F238E27FC236}">
                  <a16:creationId xmlns:a16="http://schemas.microsoft.com/office/drawing/2014/main" id="{0CF82116-17DD-C87F-F8FE-51D85E768E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9" y="2209"/>
            <a:ext cx="78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655391" imgH="221011" progId="Equation.3">
                    <p:embed/>
                  </p:oleObj>
                </mc:Choice>
                <mc:Fallback>
                  <p:oleObj name="Equation" r:id="rId16" imgW="655391" imgH="221011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" y="2209"/>
                          <a:ext cx="78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47135065-AD5D-3580-8573-7D5AC1683684}"/>
              </a:ext>
            </a:extLst>
          </p:cNvPr>
          <p:cNvGrpSpPr>
            <a:grpSpLocks/>
          </p:cNvGrpSpPr>
          <p:nvPr/>
        </p:nvGrpSpPr>
        <p:grpSpPr bwMode="auto">
          <a:xfrm>
            <a:off x="700088" y="4884738"/>
            <a:ext cx="5181600" cy="438150"/>
            <a:chOff x="432" y="2689"/>
            <a:chExt cx="3264" cy="276"/>
          </a:xfrm>
        </p:grpSpPr>
        <p:sp>
          <p:nvSpPr>
            <p:cNvPr id="61462" name="Rectangle 23">
              <a:extLst>
                <a:ext uri="{FF2B5EF4-FFF2-40B4-BE49-F238E27FC236}">
                  <a16:creationId xmlns:a16="http://schemas.microsoft.com/office/drawing/2014/main" id="{F7480854-5685-2627-9D7A-3B5790742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691"/>
              <a:ext cx="326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进行行交换             ，再消元后得</a:t>
              </a:r>
            </a:p>
          </p:txBody>
        </p:sp>
        <p:graphicFrame>
          <p:nvGraphicFramePr>
            <p:cNvPr id="61463" name="Object 24">
              <a:extLst>
                <a:ext uri="{FF2B5EF4-FFF2-40B4-BE49-F238E27FC236}">
                  <a16:creationId xmlns:a16="http://schemas.microsoft.com/office/drawing/2014/main" id="{EFEF780D-1C29-F0BF-AB68-BF541BA183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2689"/>
            <a:ext cx="768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472511" imgH="221011" progId="Equation.3">
                    <p:embed/>
                  </p:oleObj>
                </mc:Choice>
                <mc:Fallback>
                  <p:oleObj name="Equation" r:id="rId18" imgW="472511" imgH="221011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689"/>
                          <a:ext cx="768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" name="Object 25">
            <a:extLst>
              <a:ext uri="{FF2B5EF4-FFF2-40B4-BE49-F238E27FC236}">
                <a16:creationId xmlns:a16="http://schemas.microsoft.com/office/drawing/2014/main" id="{7EC2CBFA-BC3F-911A-220C-915A86FBD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088" y="5302250"/>
          <a:ext cx="282575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159000" imgH="1143000" progId="Equation.DSMT4">
                  <p:embed/>
                </p:oleObj>
              </mc:Choice>
              <mc:Fallback>
                <p:oleObj name="Equation" r:id="rId20" imgW="2159000" imgH="11430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5302250"/>
                        <a:ext cx="2825750" cy="14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28">
            <a:extLst>
              <a:ext uri="{FF2B5EF4-FFF2-40B4-BE49-F238E27FC236}">
                <a16:creationId xmlns:a16="http://schemas.microsoft.com/office/drawing/2014/main" id="{9C4332B5-29BD-5682-304D-184956DD6B3B}"/>
              </a:ext>
            </a:extLst>
          </p:cNvPr>
          <p:cNvGrpSpPr>
            <a:grpSpLocks/>
          </p:cNvGrpSpPr>
          <p:nvPr/>
        </p:nvGrpSpPr>
        <p:grpSpPr bwMode="auto">
          <a:xfrm>
            <a:off x="3897313" y="5481638"/>
            <a:ext cx="1600200" cy="866775"/>
            <a:chOff x="3456" y="3024"/>
            <a:chExt cx="1008" cy="546"/>
          </a:xfrm>
        </p:grpSpPr>
        <p:sp>
          <p:nvSpPr>
            <p:cNvPr id="61460" name="Rectangle 26">
              <a:extLst>
                <a:ext uri="{FF2B5EF4-FFF2-40B4-BE49-F238E27FC236}">
                  <a16:creationId xmlns:a16="http://schemas.microsoft.com/office/drawing/2014/main" id="{CB923BB3-106A-6A0E-00E2-1D5E34B1F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24"/>
              <a:ext cx="8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回代求解</a:t>
              </a:r>
            </a:p>
          </p:txBody>
        </p:sp>
        <p:sp>
          <p:nvSpPr>
            <p:cNvPr id="61461" name="AutoShape 27">
              <a:extLst>
                <a:ext uri="{FF2B5EF4-FFF2-40B4-BE49-F238E27FC236}">
                  <a16:creationId xmlns:a16="http://schemas.microsoft.com/office/drawing/2014/main" id="{89DE7A88-0786-C5F6-E82A-1C8E50C83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264"/>
              <a:ext cx="960" cy="306"/>
            </a:xfrm>
            <a:prstGeom prst="rightArrow">
              <a:avLst>
                <a:gd name="adj1" fmla="val 50000"/>
                <a:gd name="adj2" fmla="val 78431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56" name="Object 29">
            <a:extLst>
              <a:ext uri="{FF2B5EF4-FFF2-40B4-BE49-F238E27FC236}">
                <a16:creationId xmlns:a16="http://schemas.microsoft.com/office/drawing/2014/main" id="{18512861-DD0B-CE52-56E4-29FA36F33D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1988" y="5419725"/>
          <a:ext cx="11017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977900" imgH="1104900" progId="Equation.DSMT4">
                  <p:embed/>
                </p:oleObj>
              </mc:Choice>
              <mc:Fallback>
                <p:oleObj name="Equation" r:id="rId22" imgW="977900" imgH="11049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1988" y="5419725"/>
                        <a:ext cx="110172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31">
            <a:extLst>
              <a:ext uri="{FF2B5EF4-FFF2-40B4-BE49-F238E27FC236}">
                <a16:creationId xmlns:a16="http://schemas.microsoft.com/office/drawing/2014/main" id="{419A2302-B182-4FD6-BF00-DC0EE76ED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963863"/>
            <a:ext cx="8001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A5CEEA2-A9A1-DEF9-1A14-BFD00BF03F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34350" y="1514475"/>
          <a:ext cx="2214563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739900" imgH="1168400" progId="Equation.DSMT4">
                  <p:embed/>
                </p:oleObj>
              </mc:Choice>
              <mc:Fallback>
                <p:oleObj name="Equation" r:id="rId24" imgW="1739900" imgH="116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350" y="1514475"/>
                        <a:ext cx="2214563" cy="149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00BA50EC-A1BE-41DA-A982-85D6F72636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34350" y="3267075"/>
          <a:ext cx="2295525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803400" imgH="1168400" progId="Equation.DSMT4">
                  <p:embed/>
                </p:oleObj>
              </mc:Choice>
              <mc:Fallback>
                <p:oleObj name="Equation" r:id="rId26" imgW="1803400" imgH="116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350" y="3267075"/>
                        <a:ext cx="2295525" cy="149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75C87B9-8BB7-DD5F-D683-5518B10C2567}"/>
              </a:ext>
            </a:extLst>
          </p:cNvPr>
          <p:cNvCxnSpPr/>
          <p:nvPr/>
        </p:nvCxnSpPr>
        <p:spPr>
          <a:xfrm>
            <a:off x="9242425" y="2974975"/>
            <a:ext cx="0" cy="20955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5D2BBCB-AA16-FB2D-4040-8C492C034F3E}"/>
              </a:ext>
            </a:extLst>
          </p:cNvPr>
          <p:cNvCxnSpPr/>
          <p:nvPr/>
        </p:nvCxnSpPr>
        <p:spPr>
          <a:xfrm>
            <a:off x="9264650" y="4754563"/>
            <a:ext cx="0" cy="20955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BAABC1E5-06E1-10FC-8AA7-10CB8D3C5C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27963" y="5116513"/>
          <a:ext cx="2909887" cy="14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286000" imgH="1168400" progId="Equation.DSMT4">
                  <p:embed/>
                </p:oleObj>
              </mc:Choice>
              <mc:Fallback>
                <p:oleObj name="Equation" r:id="rId28" imgW="2286000" imgH="116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5116513"/>
                        <a:ext cx="2909887" cy="14906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: 圆角 1">
            <a:extLst>
              <a:ext uri="{FF2B5EF4-FFF2-40B4-BE49-F238E27FC236}">
                <a16:creationId xmlns:a16="http://schemas.microsoft.com/office/drawing/2014/main" id="{BA9DCC73-A923-7E17-28AF-BD2C45F6D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550" y="3843338"/>
            <a:ext cx="1260475" cy="82867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utoUpdateAnimBg="0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2">
            <a:extLst>
              <a:ext uri="{FF2B5EF4-FFF2-40B4-BE49-F238E27FC236}">
                <a16:creationId xmlns:a16="http://schemas.microsoft.com/office/drawing/2014/main" id="{B25CCA13-5162-26E7-46A8-737FDCC66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7.3.2 </a:t>
            </a:r>
            <a:r>
              <a:rPr lang="zh-CN" altLang="en-US"/>
              <a:t>列主元素消去法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62467" name="内容占位符 3">
            <a:extLst>
              <a:ext uri="{FF2B5EF4-FFF2-40B4-BE49-F238E27FC236}">
                <a16:creationId xmlns:a16="http://schemas.microsoft.com/office/drawing/2014/main" id="{0F13F95D-B556-9803-7B97-DDF7097F5C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8775" y="1058863"/>
            <a:ext cx="11409363" cy="903287"/>
          </a:xfrm>
        </p:spPr>
        <p:txBody>
          <a:bodyPr/>
          <a:lstStyle/>
          <a:p>
            <a:r>
              <a:rPr sz="2400">
                <a:latin typeface="Times New Roman" panose="02020603050405020304" pitchFamily="18" charset="0"/>
              </a:rPr>
              <a:t>算法</a:t>
            </a:r>
            <a:r>
              <a:rPr lang="en-US" altLang="zh-CN" sz="2400">
                <a:latin typeface="Times New Roman" panose="02020603050405020304" pitchFamily="18" charset="0"/>
              </a:rPr>
              <a:t>2</a:t>
            </a:r>
            <a:r>
              <a:rPr sz="2400">
                <a:latin typeface="Times New Roman" panose="02020603050405020304" pitchFamily="18" charset="0"/>
              </a:rPr>
              <a:t>：如果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sz="2400">
                <a:latin typeface="Times New Roman" panose="02020603050405020304" pitchFamily="18" charset="0"/>
              </a:rPr>
              <a:t>为非奇异矩阵，设</a:t>
            </a:r>
            <a:r>
              <a:rPr lang="en-US" altLang="zh-CN" sz="2400" b="1" i="1">
                <a:latin typeface="Times New Roman" panose="02020603050405020304" pitchFamily="18" charset="0"/>
              </a:rPr>
              <a:t>Ax=b</a:t>
            </a:r>
            <a:r>
              <a:rPr sz="2400">
                <a:latin typeface="Times New Roman" panose="02020603050405020304" pitchFamily="18" charset="0"/>
              </a:rPr>
              <a:t>，其中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sz="2400">
                <a:latin typeface="Times New Roman" panose="02020603050405020304" pitchFamily="18" charset="0"/>
              </a:rPr>
              <a:t>为非奇异矩阵，列主元素消去法步骤</a:t>
            </a:r>
            <a:r>
              <a:rPr lang="en-US" altLang="zh-CN" sz="2400">
                <a:latin typeface="Times New Roman" panose="02020603050405020304" pitchFamily="18" charset="0"/>
              </a:rPr>
              <a:t>:</a:t>
            </a:r>
          </a:p>
          <a:p>
            <a:endParaRPr sz="2400">
              <a:latin typeface="Times New Roman" panose="02020603050405020304" pitchFamily="18" charset="0"/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4275699-A085-7981-5D1A-02D2E052CE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23819" y="1628229"/>
            <a:ext cx="11107601" cy="5038902"/>
          </a:xfrm>
          <a:blipFill>
            <a:blip r:embed="rId2"/>
            <a:stretch>
              <a:fillRect l="-878" t="-967" r="-823" b="-36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257C723-BE32-37E3-7E1A-63F7E4DDD4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19224" y="935770"/>
            <a:ext cx="11107601" cy="5344783"/>
          </a:xfrm>
          <a:blipFill>
            <a:blip r:embed="rId2"/>
            <a:stretch>
              <a:fillRect l="-823" t="-102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63491" name="标题 2">
            <a:extLst>
              <a:ext uri="{FF2B5EF4-FFF2-40B4-BE49-F238E27FC236}">
                <a16:creationId xmlns:a16="http://schemas.microsoft.com/office/drawing/2014/main" id="{6DF3B7FA-1A09-20CC-44EC-0177997D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7.3.2 </a:t>
            </a:r>
            <a:r>
              <a:rPr lang="zh-CN" altLang="en-US"/>
              <a:t>列主元素消去法</a:t>
            </a:r>
          </a:p>
        </p:txBody>
      </p:sp>
      <p:sp>
        <p:nvSpPr>
          <p:cNvPr id="63492" name="文本框 4">
            <a:extLst>
              <a:ext uri="{FF2B5EF4-FFF2-40B4-BE49-F238E27FC236}">
                <a16:creationId xmlns:a16="http://schemas.microsoft.com/office/drawing/2014/main" id="{BEE7214C-514E-7E59-A886-A0A98DBA1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8" y="3805238"/>
            <a:ext cx="6094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hlinkClick r:id="rId3"/>
              </a:rPr>
              <a:t>列主元高斯消去法代码讲解</a:t>
            </a:r>
            <a:r>
              <a:rPr lang="en-US" altLang="zh-CN">
                <a:hlinkClick r:id="rId3"/>
              </a:rPr>
              <a:t>_</a:t>
            </a:r>
            <a:r>
              <a:rPr lang="zh-CN" altLang="en-US">
                <a:hlinkClick r:id="rId3"/>
              </a:rPr>
              <a:t>哔哩哔哩</a:t>
            </a:r>
            <a:r>
              <a:rPr lang="en-US" altLang="zh-CN">
                <a:hlinkClick r:id="rId3"/>
              </a:rPr>
              <a:t>_bilibili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2">
            <a:extLst>
              <a:ext uri="{FF2B5EF4-FFF2-40B4-BE49-F238E27FC236}">
                <a16:creationId xmlns:a16="http://schemas.microsoft.com/office/drawing/2014/main" id="{43658D3E-8EB8-E4E2-0794-34A946753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7.3.2 </a:t>
            </a:r>
            <a:r>
              <a:rPr lang="zh-CN" altLang="en-US"/>
              <a:t>列主元素消去法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0A3F39F0-EE8C-BCFE-B956-B451F6686DA7}"/>
              </a:ext>
            </a:extLst>
          </p:cNvPr>
          <p:cNvSpPr>
            <a:spLocks noGrp="1" noChangeArrowheads="1"/>
          </p:cNvSpPr>
          <p:nvPr>
            <p:ph idx="10"/>
          </p:nvPr>
        </p:nvSpPr>
        <p:spPr>
          <a:xfrm>
            <a:off x="423863" y="1030288"/>
            <a:ext cx="2954337" cy="5810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sz="2400">
                <a:solidFill>
                  <a:srgbClr val="0000CC"/>
                </a:solidFill>
              </a:rPr>
              <a:t>例</a:t>
            </a:r>
            <a:r>
              <a:rPr lang="en-US" altLang="zh-CN" sz="2400">
                <a:solidFill>
                  <a:srgbClr val="0000CC"/>
                </a:solidFill>
              </a:rPr>
              <a:t>7.9  </a:t>
            </a:r>
            <a:r>
              <a:rPr sz="2400">
                <a:solidFill>
                  <a:srgbClr val="0000CC"/>
                </a:solidFill>
              </a:rPr>
              <a:t>求解方程组   </a:t>
            </a:r>
          </a:p>
        </p:txBody>
      </p:sp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F45C9DDB-DEC2-9118-642D-727B8727F1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2450" y="1030288"/>
          <a:ext cx="4849813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03700" imgH="1143000" progId="Equation.DSMT4">
                  <p:embed/>
                </p:oleObj>
              </mc:Choice>
              <mc:Fallback>
                <p:oleObj name="Equation" r:id="rId2" imgW="4203700" imgH="1143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1030288"/>
                        <a:ext cx="4849813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8210BAB6-BE74-22FD-262F-381906E9ADAE}"/>
              </a:ext>
            </a:extLst>
          </p:cNvPr>
          <p:cNvGrpSpPr>
            <a:grpSpLocks/>
          </p:cNvGrpSpPr>
          <p:nvPr/>
        </p:nvGrpSpPr>
        <p:grpSpPr bwMode="auto">
          <a:xfrm>
            <a:off x="423863" y="2439988"/>
            <a:ext cx="11469687" cy="581025"/>
            <a:chOff x="423819" y="2439971"/>
            <a:chExt cx="11469864" cy="581057"/>
          </a:xfrm>
        </p:grpSpPr>
        <p:sp>
          <p:nvSpPr>
            <p:cNvPr id="64529" name="Text Box 2">
              <a:extLst>
                <a:ext uri="{FF2B5EF4-FFF2-40B4-BE49-F238E27FC236}">
                  <a16:creationId xmlns:a16="http://schemas.microsoft.com/office/drawing/2014/main" id="{1FCD4DD4-2BEE-67A3-62A5-D498EC112C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19" y="2439971"/>
              <a:ext cx="7625806" cy="581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位浮点数进行计算，精确解舍入到</a:t>
              </a:r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位有效数字为：</a:t>
              </a:r>
              <a:endPara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64530" name="Object 3">
              <a:extLst>
                <a:ext uri="{FF2B5EF4-FFF2-40B4-BE49-F238E27FC236}">
                  <a16:creationId xmlns:a16="http://schemas.microsoft.com/office/drawing/2014/main" id="{780F2DFF-EA4E-2151-E61E-712C35598A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31511" y="2554416"/>
            <a:ext cx="4162172" cy="45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771900" imgH="368300" progId="Equation.DSMT4">
                    <p:embed/>
                  </p:oleObj>
                </mc:Choice>
                <mc:Fallback>
                  <p:oleObj name="Equation" r:id="rId4" imgW="3771900" imgH="3683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31511" y="2554416"/>
                          <a:ext cx="4162172" cy="450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 Box 4">
            <a:extLst>
              <a:ext uri="{FF2B5EF4-FFF2-40B4-BE49-F238E27FC236}">
                <a16:creationId xmlns:a16="http://schemas.microsoft.com/office/drawing/2014/main" id="{8C8886B8-B77C-0F2C-CB45-E2908BE96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3163888"/>
            <a:ext cx="73739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解法</a:t>
            </a:r>
            <a:r>
              <a:rPr lang="en-US" altLang="zh-CN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高斯消去法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0BF85B43-2F1D-2E14-5299-10117D9D76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3575" y="3717925"/>
          <a:ext cx="5627688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254500" imgH="1117600" progId="Equation.DSMT4">
                  <p:embed/>
                </p:oleObj>
              </mc:Choice>
              <mc:Fallback>
                <p:oleObj name="Equation" r:id="rId7" imgW="4254500" imgH="1117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" y="3717925"/>
                        <a:ext cx="5627688" cy="146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>
            <a:extLst>
              <a:ext uri="{FF2B5EF4-FFF2-40B4-BE49-F238E27FC236}">
                <a16:creationId xmlns:a16="http://schemas.microsoft.com/office/drawing/2014/main" id="{8B887821-8BED-1A08-9334-6227ED38BA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4029075"/>
          <a:ext cx="38274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882900" imgH="711200" progId="Equation.DSMT4">
                  <p:embed/>
                </p:oleObj>
              </mc:Choice>
              <mc:Fallback>
                <p:oleObj name="Equation" r:id="rId9" imgW="2882900" imgH="71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6850" y="4029075"/>
                        <a:ext cx="3827463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80837631-03C6-B2AA-2754-0E361E4091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75" y="5324475"/>
          <a:ext cx="6234113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483100" imgH="1117600" progId="Equation.DSMT4">
                  <p:embed/>
                </p:oleObj>
              </mc:Choice>
              <mc:Fallback>
                <p:oleObj name="Equation" r:id="rId11" imgW="4483100" imgH="1117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" y="5324475"/>
                        <a:ext cx="6234113" cy="141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9">
            <a:extLst>
              <a:ext uri="{FF2B5EF4-FFF2-40B4-BE49-F238E27FC236}">
                <a16:creationId xmlns:a16="http://schemas.microsoft.com/office/drawing/2014/main" id="{D56820C7-8A8E-5773-3D8B-7406696647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5813425"/>
          <a:ext cx="36115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527300" imgH="330200" progId="Equation.DSMT4">
                  <p:embed/>
                </p:oleObj>
              </mc:Choice>
              <mc:Fallback>
                <p:oleObj name="Equation" r:id="rId13" imgW="2527300" imgH="330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6850" y="5813425"/>
                        <a:ext cx="36115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695C7C4-E119-4E4B-ED4B-E1EAB7722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5843588"/>
            <a:ext cx="814387" cy="35242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20066632-4DF4-5340-B9AD-F6BD5B83B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63" y="4510088"/>
            <a:ext cx="2895600" cy="944562"/>
          </a:xfrm>
          <a:prstGeom prst="wedgeRoundRectCallout">
            <a:avLst>
              <a:gd name="adj1" fmla="val -43102"/>
              <a:gd name="adj2" fmla="val 93500"/>
              <a:gd name="adj3" fmla="val 16667"/>
            </a:avLst>
          </a:prstGeom>
          <a:solidFill>
            <a:schemeClr val="bg1"/>
          </a:solidFill>
          <a:ln w="25400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四舍五入（精确到四位有效数字）</a:t>
            </a:r>
          </a:p>
        </p:txBody>
      </p:sp>
      <p:graphicFrame>
        <p:nvGraphicFramePr>
          <p:cNvPr id="19" name="Object 4">
            <a:extLst>
              <a:ext uri="{FF2B5EF4-FFF2-40B4-BE49-F238E27FC236}">
                <a16:creationId xmlns:a16="http://schemas.microsoft.com/office/drawing/2014/main" id="{E387A88A-9DC7-EAD0-CAE6-435EBF11FC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9988" y="5324475"/>
          <a:ext cx="4460875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683000" imgH="1143000" progId="Equation.DSMT4">
                  <p:embed/>
                </p:oleObj>
              </mc:Choice>
              <mc:Fallback>
                <p:oleObj name="Equation" r:id="rId15" imgW="3683000" imgH="1143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9988" y="5324475"/>
                        <a:ext cx="4460875" cy="1411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>
            <a:extLst>
              <a:ext uri="{FF2B5EF4-FFF2-40B4-BE49-F238E27FC236}">
                <a16:creationId xmlns:a16="http://schemas.microsoft.com/office/drawing/2014/main" id="{3BEB0AB1-A098-B48D-88CF-3A0F7BB3942D}"/>
              </a:ext>
            </a:extLst>
          </p:cNvPr>
          <p:cNvGrpSpPr/>
          <p:nvPr/>
        </p:nvGrpSpPr>
        <p:grpSpPr>
          <a:xfrm>
            <a:off x="3534886" y="3163709"/>
            <a:ext cx="5729694" cy="465770"/>
            <a:chOff x="3534886" y="3163709"/>
            <a:chExt cx="5729694" cy="46577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67FA6A76-3AD3-B1E7-469E-7805943CA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4886" y="3163709"/>
              <a:ext cx="1507144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计算解为 </a:t>
              </a:r>
            </a:p>
          </p:txBody>
        </p:sp>
        <p:graphicFrame>
          <p:nvGraphicFramePr>
            <p:cNvPr id="21" name="Object 3">
              <a:extLst>
                <a:ext uri="{FF2B5EF4-FFF2-40B4-BE49-F238E27FC236}">
                  <a16:creationId xmlns:a16="http://schemas.microsoft.com/office/drawing/2014/main" id="{F4DA9D5A-BB9E-E126-76AE-E2F922DF68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05651" y="3170116"/>
            <a:ext cx="4358929" cy="459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3466800" imgH="368280" progId="Equation.DSMT4">
                    <p:embed/>
                  </p:oleObj>
                </mc:Choice>
                <mc:Fallback>
                  <p:oleObj name="Equation" r:id="rId17" imgW="3466800" imgH="368280" progId="Equation.DSMT4">
                    <p:embed/>
                    <p:pic>
                      <p:nvPicPr>
                        <p:cNvPr id="2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5651" y="3170116"/>
                          <a:ext cx="4358929" cy="459363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A5D55C7-26BE-5A8B-5593-78A042014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4375" y="3155950"/>
            <a:ext cx="1106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误差大</a:t>
            </a:r>
          </a:p>
        </p:txBody>
      </p:sp>
      <p:graphicFrame>
        <p:nvGraphicFramePr>
          <p:cNvPr id="4" name="Object 13">
            <a:extLst>
              <a:ext uri="{FF2B5EF4-FFF2-40B4-BE49-F238E27FC236}">
                <a16:creationId xmlns:a16="http://schemas.microsoft.com/office/drawing/2014/main" id="{0AECAEF4-E8DA-226E-760D-859486AAAE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61913"/>
          <a:ext cx="6129338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65600" imgH="1333500" progId="Equation.DSMT4">
                  <p:embed/>
                </p:oleObj>
              </mc:Choice>
              <mc:Fallback>
                <p:oleObj name="Equation" r:id="rId19" imgW="4165600" imgH="13335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61913"/>
                        <a:ext cx="6129338" cy="16589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7" grpId="0" animBg="1"/>
      <p:bldP spid="18" grpId="0" animBg="1"/>
      <p:bldP spid="18" grpId="1" animBg="1"/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E75EB1F2-9C26-2B88-BB03-9194461A7E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1716088"/>
          <a:ext cx="5427663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68880" imgH="701213" progId="Equation.3">
                  <p:embed/>
                </p:oleObj>
              </mc:Choice>
              <mc:Fallback>
                <p:oleObj name="Equation" r:id="rId2" imgW="2468880" imgH="7012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1716088"/>
                        <a:ext cx="5427663" cy="153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标题 2">
            <a:extLst>
              <a:ext uri="{FF2B5EF4-FFF2-40B4-BE49-F238E27FC236}">
                <a16:creationId xmlns:a16="http://schemas.microsoft.com/office/drawing/2014/main" id="{993D8660-37B1-417B-9B0F-E3F71278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7.3.2 </a:t>
            </a:r>
            <a:r>
              <a:rPr lang="zh-CN" altLang="en-US"/>
              <a:t>列主元素消去法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65540" name="Text Box 2">
            <a:extLst>
              <a:ext uri="{FF2B5EF4-FFF2-40B4-BE49-F238E27FC236}">
                <a16:creationId xmlns:a16="http://schemas.microsoft.com/office/drawing/2014/main" id="{E042736B-1278-F635-27BC-D03C079E6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36650"/>
            <a:ext cx="77231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解法</a:t>
            </a:r>
            <a:r>
              <a:rPr lang="en-US" altLang="zh-CN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列主元素消去法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DE57C56D-76AC-AD68-6199-DBC37F3EC3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713" y="1792288"/>
          <a:ext cx="603250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16500" imgH="1117600" progId="Equation.DSMT4">
                  <p:embed/>
                </p:oleObj>
              </mc:Choice>
              <mc:Fallback>
                <p:oleObj name="Equation" r:id="rId4" imgW="5016500" imgH="1117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1792288"/>
                        <a:ext cx="6032500" cy="1390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3DF21726-9083-F422-6F15-4AF7DB1B48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5588" y="2157413"/>
          <a:ext cx="1712912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84300" imgH="711200" progId="Equation.DSMT4">
                  <p:embed/>
                </p:oleObj>
              </mc:Choice>
              <mc:Fallback>
                <p:oleObj name="Equation" r:id="rId6" imgW="1384300" imgH="71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5588" y="2157413"/>
                        <a:ext cx="1712912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02071842-96EC-1222-350C-B8B1EDAA11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563" y="3303588"/>
          <a:ext cx="5837237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775200" imgH="1117600" progId="Equation.DSMT4">
                  <p:embed/>
                </p:oleObj>
              </mc:Choice>
              <mc:Fallback>
                <p:oleObj name="Equation" r:id="rId8" imgW="4775200" imgH="1117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3303588"/>
                        <a:ext cx="5837237" cy="133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8AE0544B-BB64-A6D6-B046-BEC56B6AA3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9725" y="3848100"/>
          <a:ext cx="1403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57300" imgH="330200" progId="Equation.DSMT4">
                  <p:embed/>
                </p:oleObj>
              </mc:Choice>
              <mc:Fallback>
                <p:oleObj name="Equation" r:id="rId10" imgW="1257300" imgH="330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725" y="3848100"/>
                        <a:ext cx="14033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A8780667-3921-D823-109A-86050222FF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088" y="4859338"/>
          <a:ext cx="6032500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813300" imgH="1117600" progId="Equation.DSMT4">
                  <p:embed/>
                </p:oleObj>
              </mc:Choice>
              <mc:Fallback>
                <p:oleObj name="Equation" r:id="rId12" imgW="4813300" imgH="1117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4859338"/>
                        <a:ext cx="6032500" cy="128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DC217FF3-FF3D-4BD4-36FF-56CF1671F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6243638"/>
            <a:ext cx="181451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得计算解为 </a:t>
            </a: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C95DCC48-93DC-0FEF-8FE8-2462533738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9250" y="6348413"/>
          <a:ext cx="4497388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339163" imgH="221011" progId="Equation.3">
                  <p:embed/>
                </p:oleObj>
              </mc:Choice>
              <mc:Fallback>
                <p:oleObj name="Equation" r:id="rId14" imgW="2339163" imgH="22101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6348413"/>
                        <a:ext cx="4497388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815F7BE-BD89-1EB7-6B68-4753B0018D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1263" y="215900"/>
          <a:ext cx="5645150" cy="152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165600" imgH="1333500" progId="Equation.DSMT4">
                  <p:embed/>
                </p:oleObj>
              </mc:Choice>
              <mc:Fallback>
                <p:oleObj name="Equation" r:id="rId16" imgW="4165600" imgH="13335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263" y="215900"/>
                        <a:ext cx="5645150" cy="1528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D20C89F5-0A45-7CA8-4E4D-A4B4C1A6AAA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468526" y="2322216"/>
            <a:ext cx="3567620" cy="3532121"/>
          </a:xfrm>
          <a:prstGeom prst="rect">
            <a:avLst/>
          </a:prstGeom>
          <a:blipFill>
            <a:blip r:embed="rId18"/>
            <a:stretch>
              <a:fillRect l="-2564" r="-2735" b="-3109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2">
            <a:extLst>
              <a:ext uri="{FF2B5EF4-FFF2-40B4-BE49-F238E27FC236}">
                <a16:creationId xmlns:a16="http://schemas.microsoft.com/office/drawing/2014/main" id="{4B1599FF-9465-5200-FDAF-5EC4DB28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8.2.1 Jacobi</a:t>
            </a:r>
            <a:r>
              <a:rPr lang="zh-CN" altLang="en-US"/>
              <a:t>迭代法</a:t>
            </a:r>
          </a:p>
        </p:txBody>
      </p:sp>
      <p:sp>
        <p:nvSpPr>
          <p:cNvPr id="66563" name="文本框 1">
            <a:extLst>
              <a:ext uri="{FF2B5EF4-FFF2-40B4-BE49-F238E27FC236}">
                <a16:creationId xmlns:a16="http://schemas.microsoft.com/office/drawing/2014/main" id="{F2F16464-5B1A-8DCE-4929-2B8A3D52C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1193800"/>
            <a:ext cx="10507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</a:t>
            </a: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求解方程组</a:t>
            </a:r>
          </a:p>
        </p:txBody>
      </p:sp>
      <p:graphicFrame>
        <p:nvGraphicFramePr>
          <p:cNvPr id="66564" name="Object 5">
            <a:extLst>
              <a:ext uri="{FF2B5EF4-FFF2-40B4-BE49-F238E27FC236}">
                <a16:creationId xmlns:a16="http://schemas.microsoft.com/office/drawing/2014/main" id="{65E129EC-DFC5-8082-2D77-5A1374CA0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4788" y="938213"/>
          <a:ext cx="252412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62200" imgH="1143000" progId="Equation.DSMT4">
                  <p:embed/>
                </p:oleObj>
              </mc:Choice>
              <mc:Fallback>
                <p:oleObj name="Equation" r:id="rId2" imgW="2362200" imgH="1143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788" y="938213"/>
                        <a:ext cx="252412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9">
            <a:extLst>
              <a:ext uri="{FF2B5EF4-FFF2-40B4-BE49-F238E27FC236}">
                <a16:creationId xmlns:a16="http://schemas.microsoft.com/office/drawing/2014/main" id="{005C915E-4151-9E65-E767-FE18219B1C69}"/>
              </a:ext>
            </a:extLst>
          </p:cNvPr>
          <p:cNvGrpSpPr>
            <a:grpSpLocks/>
          </p:cNvGrpSpPr>
          <p:nvPr/>
        </p:nvGrpSpPr>
        <p:grpSpPr bwMode="auto">
          <a:xfrm>
            <a:off x="1504950" y="2878138"/>
            <a:ext cx="2776538" cy="1404937"/>
            <a:chOff x="960" y="2283"/>
            <a:chExt cx="1988" cy="1016"/>
          </a:xfrm>
        </p:grpSpPr>
        <p:graphicFrame>
          <p:nvGraphicFramePr>
            <p:cNvPr id="66595" name="Object 15">
              <a:extLst>
                <a:ext uri="{FF2B5EF4-FFF2-40B4-BE49-F238E27FC236}">
                  <a16:creationId xmlns:a16="http://schemas.microsoft.com/office/drawing/2014/main" id="{AEE3A0BF-2A91-CCEB-8856-6EE74B7B41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0" y="2283"/>
            <a:ext cx="198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438400" imgH="330200" progId="Equation.DSMT4">
                    <p:embed/>
                  </p:oleObj>
                </mc:Choice>
                <mc:Fallback>
                  <p:oleObj name="Equation" r:id="rId4" imgW="2438400" imgH="3302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283"/>
                          <a:ext cx="198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96" name="Object 16">
              <a:extLst>
                <a:ext uri="{FF2B5EF4-FFF2-40B4-BE49-F238E27FC236}">
                  <a16:creationId xmlns:a16="http://schemas.microsoft.com/office/drawing/2014/main" id="{C240F17F-7BA9-AACF-D0F3-F7951BDEFD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3" y="2650"/>
            <a:ext cx="1978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425700" imgH="330200" progId="Equation.DSMT4">
                    <p:embed/>
                  </p:oleObj>
                </mc:Choice>
                <mc:Fallback>
                  <p:oleObj name="Equation" r:id="rId6" imgW="2425700" imgH="3302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3" y="2650"/>
                          <a:ext cx="1978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97" name="Object 17">
              <a:extLst>
                <a:ext uri="{FF2B5EF4-FFF2-40B4-BE49-F238E27FC236}">
                  <a16:creationId xmlns:a16="http://schemas.microsoft.com/office/drawing/2014/main" id="{1FD72A8F-3227-73B7-C549-BD12F8F23D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0" y="3002"/>
            <a:ext cx="1829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197100" imgH="330200" progId="Equation.DSMT4">
                    <p:embed/>
                  </p:oleObj>
                </mc:Choice>
                <mc:Fallback>
                  <p:oleObj name="Equation" r:id="rId8" imgW="2197100" imgH="3302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002"/>
                          <a:ext cx="1829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箭头: 右 18">
            <a:extLst>
              <a:ext uri="{FF2B5EF4-FFF2-40B4-BE49-F238E27FC236}">
                <a16:creationId xmlns:a16="http://schemas.microsoft.com/office/drawing/2014/main" id="{B954902E-2CCC-E18C-C73A-5F209C9044D1}"/>
              </a:ext>
            </a:extLst>
          </p:cNvPr>
          <p:cNvSpPr/>
          <p:nvPr/>
        </p:nvSpPr>
        <p:spPr bwMode="auto">
          <a:xfrm>
            <a:off x="255588" y="4652963"/>
            <a:ext cx="2032000" cy="798512"/>
          </a:xfrm>
          <a:prstGeom prst="rightArrow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ln w="0"/>
                <a:solidFill>
                  <a:srgbClr val="0000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建立迭代公式</a:t>
            </a:r>
          </a:p>
        </p:txBody>
      </p:sp>
      <p:graphicFrame>
        <p:nvGraphicFramePr>
          <p:cNvPr id="20" name="Object 23">
            <a:extLst>
              <a:ext uri="{FF2B5EF4-FFF2-40B4-BE49-F238E27FC236}">
                <a16:creationId xmlns:a16="http://schemas.microsoft.com/office/drawing/2014/main" id="{05E28C1D-738B-1EA0-D47F-16A01185CD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6800" y="4314825"/>
          <a:ext cx="349567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302000" imgH="1371600" progId="Equation.DSMT4">
                  <p:embed/>
                </p:oleObj>
              </mc:Choice>
              <mc:Fallback>
                <p:oleObj name="Equation" r:id="rId10" imgW="3302000" imgH="13716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4314825"/>
                        <a:ext cx="3495675" cy="165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95">
            <a:extLst>
              <a:ext uri="{FF2B5EF4-FFF2-40B4-BE49-F238E27FC236}">
                <a16:creationId xmlns:a16="http://schemas.microsoft.com/office/drawing/2014/main" id="{E156486E-42B7-892A-E793-73093B9779AF}"/>
              </a:ext>
            </a:extLst>
          </p:cNvPr>
          <p:cNvGrpSpPr>
            <a:grpSpLocks/>
          </p:cNvGrpSpPr>
          <p:nvPr/>
        </p:nvGrpSpPr>
        <p:grpSpPr bwMode="auto">
          <a:xfrm>
            <a:off x="6824663" y="1125538"/>
            <a:ext cx="4687887" cy="4087812"/>
            <a:chOff x="768" y="1056"/>
            <a:chExt cx="3984" cy="2688"/>
          </a:xfrm>
        </p:grpSpPr>
        <p:sp>
          <p:nvSpPr>
            <p:cNvPr id="66580" name="Rectangle 25">
              <a:extLst>
                <a:ext uri="{FF2B5EF4-FFF2-40B4-BE49-F238E27FC236}">
                  <a16:creationId xmlns:a16="http://schemas.microsoft.com/office/drawing/2014/main" id="{E197C326-74A2-3B58-7024-FDE97767F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" y="1346"/>
              <a:ext cx="3634" cy="2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0.00000          0.00000         0.00000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0.72000          0.83000         0.84000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0.97100          1.07000         1.15000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1.05700          1.15710         1.24820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1.08535          1.18534         1.28282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1.09510          1.19510         1.29414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1.09834          1.19834         1.29504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1.09944          1.19981         1.29934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1.09981          1.19941         1.29978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1.09994          1.19994         1.29992</a:t>
              </a:r>
            </a:p>
          </p:txBody>
        </p:sp>
        <p:sp>
          <p:nvSpPr>
            <p:cNvPr id="66581" name="Rectangle 26">
              <a:extLst>
                <a:ext uri="{FF2B5EF4-FFF2-40B4-BE49-F238E27FC236}">
                  <a16:creationId xmlns:a16="http://schemas.microsoft.com/office/drawing/2014/main" id="{2D249B46-6255-C825-8417-D2C2753A2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346"/>
              <a:ext cx="350" cy="2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3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4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5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6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7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8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66582" name="Rectangle 27">
              <a:extLst>
                <a:ext uri="{FF2B5EF4-FFF2-40B4-BE49-F238E27FC236}">
                  <a16:creationId xmlns:a16="http://schemas.microsoft.com/office/drawing/2014/main" id="{7BE79E78-74CE-A721-5A68-D8C06228F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" y="1064"/>
              <a:ext cx="3634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en-US" altLang="zh-CN" sz="20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583" name="Rectangle 28">
              <a:extLst>
                <a:ext uri="{FF2B5EF4-FFF2-40B4-BE49-F238E27FC236}">
                  <a16:creationId xmlns:a16="http://schemas.microsoft.com/office/drawing/2014/main" id="{7F134966-CB5E-40DF-799A-CFE048653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064"/>
              <a:ext cx="350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en-US" altLang="zh-CN" sz="20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584" name="Line 29">
              <a:extLst>
                <a:ext uri="{FF2B5EF4-FFF2-40B4-BE49-F238E27FC236}">
                  <a16:creationId xmlns:a16="http://schemas.microsoft.com/office/drawing/2014/main" id="{A5A9E31E-1C99-7F58-4C97-E7D9037A4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064"/>
              <a:ext cx="39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85" name="Line 30">
              <a:extLst>
                <a:ext uri="{FF2B5EF4-FFF2-40B4-BE49-F238E27FC236}">
                  <a16:creationId xmlns:a16="http://schemas.microsoft.com/office/drawing/2014/main" id="{8BAE5CB1-8AA1-771C-D184-ABE41BCFE8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346"/>
              <a:ext cx="39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86" name="Line 31">
              <a:extLst>
                <a:ext uri="{FF2B5EF4-FFF2-40B4-BE49-F238E27FC236}">
                  <a16:creationId xmlns:a16="http://schemas.microsoft.com/office/drawing/2014/main" id="{61C87436-BBFF-DBA2-C63E-319E33E1E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064"/>
              <a:ext cx="0" cy="26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87" name="Line 32">
              <a:extLst>
                <a:ext uri="{FF2B5EF4-FFF2-40B4-BE49-F238E27FC236}">
                  <a16:creationId xmlns:a16="http://schemas.microsoft.com/office/drawing/2014/main" id="{37AF4127-2193-8789-47A1-C8F4E7FB1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8" y="1064"/>
              <a:ext cx="0" cy="2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88" name="Line 33">
              <a:extLst>
                <a:ext uri="{FF2B5EF4-FFF2-40B4-BE49-F238E27FC236}">
                  <a16:creationId xmlns:a16="http://schemas.microsoft.com/office/drawing/2014/main" id="{A2D9403D-EB3F-D0CD-CBB1-67DBD0A147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3744"/>
              <a:ext cx="39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89" name="Line 34">
              <a:extLst>
                <a:ext uri="{FF2B5EF4-FFF2-40B4-BE49-F238E27FC236}">
                  <a16:creationId xmlns:a16="http://schemas.microsoft.com/office/drawing/2014/main" id="{69732DD6-04E2-43CB-2D6A-FDD140E26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346"/>
              <a:ext cx="0" cy="23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90" name="Line 35">
              <a:extLst>
                <a:ext uri="{FF2B5EF4-FFF2-40B4-BE49-F238E27FC236}">
                  <a16:creationId xmlns:a16="http://schemas.microsoft.com/office/drawing/2014/main" id="{9C4B0BFC-06CC-4575-6B74-C245920AF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064"/>
              <a:ext cx="0" cy="28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66591" name="Object 36">
              <a:extLst>
                <a:ext uri="{FF2B5EF4-FFF2-40B4-BE49-F238E27FC236}">
                  <a16:creationId xmlns:a16="http://schemas.microsoft.com/office/drawing/2014/main" id="{9F226615-8975-3C5A-4658-C501F5E913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48" y="1106"/>
            <a:ext cx="182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82080" imgH="109440" progId="Equation.3">
                    <p:embed/>
                  </p:oleObj>
                </mc:Choice>
                <mc:Fallback>
                  <p:oleObj name="Equation" r:id="rId12" imgW="82080" imgH="10944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8" y="1106"/>
                          <a:ext cx="182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92" name="Object 37">
              <a:extLst>
                <a:ext uri="{FF2B5EF4-FFF2-40B4-BE49-F238E27FC236}">
                  <a16:creationId xmlns:a16="http://schemas.microsoft.com/office/drawing/2014/main" id="{F078C40A-01DF-E6D0-77FA-BECECFA3EE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2" y="1064"/>
            <a:ext cx="377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84680" imgH="143280" progId="Equation.3">
                    <p:embed/>
                  </p:oleObj>
                </mc:Choice>
                <mc:Fallback>
                  <p:oleObj name="Equation" r:id="rId14" imgW="184680" imgH="14328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2" y="1064"/>
                          <a:ext cx="377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93" name="Object 38">
              <a:extLst>
                <a:ext uri="{FF2B5EF4-FFF2-40B4-BE49-F238E27FC236}">
                  <a16:creationId xmlns:a16="http://schemas.microsoft.com/office/drawing/2014/main" id="{BDC05EFB-AE9B-38BF-67CD-78633D3456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32" y="1064"/>
            <a:ext cx="377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84680" imgH="143280" progId="Equation.3">
                    <p:embed/>
                  </p:oleObj>
                </mc:Choice>
                <mc:Fallback>
                  <p:oleObj name="Equation" r:id="rId16" imgW="184680" imgH="14328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2" y="1064"/>
                          <a:ext cx="377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94" name="Object 39">
              <a:extLst>
                <a:ext uri="{FF2B5EF4-FFF2-40B4-BE49-F238E27FC236}">
                  <a16:creationId xmlns:a16="http://schemas.microsoft.com/office/drawing/2014/main" id="{6D580D8D-533B-89B5-4142-F51D09C27E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13" y="1056"/>
            <a:ext cx="377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84680" imgH="156960" progId="Equation.3">
                    <p:embed/>
                  </p:oleObj>
                </mc:Choice>
                <mc:Fallback>
                  <p:oleObj name="Equation" r:id="rId18" imgW="184680" imgH="15696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3" y="1056"/>
                          <a:ext cx="377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569" name="Rectangle 10">
            <a:extLst>
              <a:ext uri="{FF2B5EF4-FFF2-40B4-BE49-F238E27FC236}">
                <a16:creationId xmlns:a16="http://schemas.microsoft.com/office/drawing/2014/main" id="{C7E2B8EE-70F5-20D3-1DE7-543AAF659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3" y="2362200"/>
            <a:ext cx="70151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解：分别从上面的三个方程中分离出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</a:p>
        </p:txBody>
      </p:sp>
      <p:grpSp>
        <p:nvGrpSpPr>
          <p:cNvPr id="9" name="Group 91">
            <a:extLst>
              <a:ext uri="{FF2B5EF4-FFF2-40B4-BE49-F238E27FC236}">
                <a16:creationId xmlns:a16="http://schemas.microsoft.com/office/drawing/2014/main" id="{68C03876-595E-AF83-949B-B8BC1CFC5165}"/>
              </a:ext>
            </a:extLst>
          </p:cNvPr>
          <p:cNvGrpSpPr>
            <a:grpSpLocks/>
          </p:cNvGrpSpPr>
          <p:nvPr/>
        </p:nvGrpSpPr>
        <p:grpSpPr bwMode="auto">
          <a:xfrm>
            <a:off x="246063" y="6073775"/>
            <a:ext cx="8001000" cy="503238"/>
            <a:chOff x="384" y="318"/>
            <a:chExt cx="5040" cy="317"/>
          </a:xfrm>
        </p:grpSpPr>
        <p:sp>
          <p:nvSpPr>
            <p:cNvPr id="66578" name="Rectangle 17">
              <a:extLst>
                <a:ext uri="{FF2B5EF4-FFF2-40B4-BE49-F238E27FC236}">
                  <a16:creationId xmlns:a16="http://schemas.microsoft.com/office/drawing/2014/main" id="{4B388FE0-DA72-D0CA-7AAC-DBEF84CD9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18"/>
              <a:ext cx="504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设取迭代初值</a:t>
              </a:r>
            </a:p>
          </p:txBody>
        </p:sp>
        <p:graphicFrame>
          <p:nvGraphicFramePr>
            <p:cNvPr id="66579" name="Object 18">
              <a:extLst>
                <a:ext uri="{FF2B5EF4-FFF2-40B4-BE49-F238E27FC236}">
                  <a16:creationId xmlns:a16="http://schemas.microsoft.com/office/drawing/2014/main" id="{F7A1677F-E138-27B5-E47B-5C4F17E8D9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9" y="336"/>
            <a:ext cx="1627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910080" imgH="156960" progId="Equation.3">
                    <p:embed/>
                  </p:oleObj>
                </mc:Choice>
                <mc:Fallback>
                  <p:oleObj name="Equation" r:id="rId20" imgW="910080" imgH="15696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9" y="336"/>
                          <a:ext cx="1627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Group 91">
            <a:extLst>
              <a:ext uri="{FF2B5EF4-FFF2-40B4-BE49-F238E27FC236}">
                <a16:creationId xmlns:a16="http://schemas.microsoft.com/office/drawing/2014/main" id="{9315D3E2-6C64-F931-B117-9DE5101C1D04}"/>
              </a:ext>
            </a:extLst>
          </p:cNvPr>
          <p:cNvGrpSpPr>
            <a:grpSpLocks/>
          </p:cNvGrpSpPr>
          <p:nvPr/>
        </p:nvGrpSpPr>
        <p:grpSpPr bwMode="auto">
          <a:xfrm>
            <a:off x="6121400" y="5372100"/>
            <a:ext cx="5719763" cy="1406525"/>
            <a:chOff x="384" y="318"/>
            <a:chExt cx="3603" cy="886"/>
          </a:xfrm>
        </p:grpSpPr>
        <p:sp>
          <p:nvSpPr>
            <p:cNvPr id="66573" name="Rectangle 17">
              <a:extLst>
                <a:ext uri="{FF2B5EF4-FFF2-40B4-BE49-F238E27FC236}">
                  <a16:creationId xmlns:a16="http://schemas.microsoft.com/office/drawing/2014/main" id="{67051AA3-EB44-3B64-9FBE-0223D6C3E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18"/>
              <a:ext cx="3603" cy="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当迭代次数</a:t>
              </a:r>
              <a:r>
                <a:rPr lang="en-US" altLang="zh-CN" sz="2400" i="1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增大时，迭代值    ，    ，      </a:t>
              </a:r>
              <a:endPara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会越来越逼近方程组的精确解</a:t>
              </a:r>
            </a:p>
          </p:txBody>
        </p:sp>
        <p:graphicFrame>
          <p:nvGraphicFramePr>
            <p:cNvPr id="66574" name="Object 20">
              <a:extLst>
                <a:ext uri="{FF2B5EF4-FFF2-40B4-BE49-F238E27FC236}">
                  <a16:creationId xmlns:a16="http://schemas.microsoft.com/office/drawing/2014/main" id="{98EEB700-3B75-5854-6C97-0E62A27F56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5" y="324"/>
            <a:ext cx="344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184680" imgH="143280" progId="Equation.DSMT4">
                    <p:embed/>
                  </p:oleObj>
                </mc:Choice>
                <mc:Fallback>
                  <p:oleObj name="Equation" r:id="rId22" imgW="184680" imgH="14328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5" y="324"/>
                          <a:ext cx="344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5" name="Object 21">
              <a:extLst>
                <a:ext uri="{FF2B5EF4-FFF2-40B4-BE49-F238E27FC236}">
                  <a16:creationId xmlns:a16="http://schemas.microsoft.com/office/drawing/2014/main" id="{417FF824-86AA-C1E7-32C7-F89623FEBE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46" y="335"/>
            <a:ext cx="34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184680" imgH="156960" progId="Equation.3">
                    <p:embed/>
                  </p:oleObj>
                </mc:Choice>
                <mc:Fallback>
                  <p:oleObj name="Equation" r:id="rId24" imgW="184680" imgH="15696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6" y="335"/>
                          <a:ext cx="343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6" name="Object 22">
              <a:extLst>
                <a:ext uri="{FF2B5EF4-FFF2-40B4-BE49-F238E27FC236}">
                  <a16:creationId xmlns:a16="http://schemas.microsoft.com/office/drawing/2014/main" id="{A8D7D098-9626-3ECF-9508-A2CCEA863C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40" y="324"/>
            <a:ext cx="344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184680" imgH="143280" progId="Equation.3">
                    <p:embed/>
                  </p:oleObj>
                </mc:Choice>
                <mc:Fallback>
                  <p:oleObj name="Equation" r:id="rId26" imgW="184680" imgH="14328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0" y="324"/>
                          <a:ext cx="344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7" name="Object 23">
              <a:extLst>
                <a:ext uri="{FF2B5EF4-FFF2-40B4-BE49-F238E27FC236}">
                  <a16:creationId xmlns:a16="http://schemas.microsoft.com/office/drawing/2014/main" id="{16BAD6A9-7C72-AE83-61A4-595BCB6C70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00" y="900"/>
            <a:ext cx="184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1156320" imgH="156960" progId="Equation.3">
                    <p:embed/>
                  </p:oleObj>
                </mc:Choice>
                <mc:Fallback>
                  <p:oleObj name="Equation" r:id="rId28" imgW="1156320" imgH="15696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0" y="900"/>
                          <a:ext cx="1846" cy="30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84E2275E-300E-7505-365B-7B544102350E}"/>
              </a:ext>
            </a:extLst>
          </p:cNvPr>
          <p:cNvSpPr txBox="1"/>
          <p:nvPr/>
        </p:nvSpPr>
        <p:spPr>
          <a:xfrm>
            <a:off x="282575" y="5465763"/>
            <a:ext cx="11456988" cy="113506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解线性方程组的迭代法的基本思想是：将联立方程组的求解归结为重复计算一组彼此独立的线性表达式，以使问题得到简化。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2">
            <a:extLst>
              <a:ext uri="{FF2B5EF4-FFF2-40B4-BE49-F238E27FC236}">
                <a16:creationId xmlns:a16="http://schemas.microsoft.com/office/drawing/2014/main" id="{D1F419F3-4C65-E330-7E97-95BD2046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8.2.1 Jacobi</a:t>
            </a:r>
            <a:r>
              <a:rPr lang="zh-CN" altLang="en-US"/>
              <a:t>迭代法</a:t>
            </a:r>
          </a:p>
        </p:txBody>
      </p:sp>
      <p:graphicFrame>
        <p:nvGraphicFramePr>
          <p:cNvPr id="4" name="Object 72">
            <a:extLst>
              <a:ext uri="{FF2B5EF4-FFF2-40B4-BE49-F238E27FC236}">
                <a16:creationId xmlns:a16="http://schemas.microsoft.com/office/drawing/2014/main" id="{9F5D928B-052E-9156-AC59-0EC8680BD3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9013" y="1390650"/>
          <a:ext cx="3810000" cy="181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00400" imgH="1524000" progId="Equation.DSMT4">
                  <p:embed/>
                </p:oleObj>
              </mc:Choice>
              <mc:Fallback>
                <p:oleObj name="Equation" r:id="rId2" imgW="3200400" imgH="1524000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1390650"/>
                        <a:ext cx="3810000" cy="181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5">
            <a:extLst>
              <a:ext uri="{FF2B5EF4-FFF2-40B4-BE49-F238E27FC236}">
                <a16:creationId xmlns:a16="http://schemas.microsoft.com/office/drawing/2014/main" id="{2CF7F896-2832-195B-E87B-69713DC0DE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9013" y="3679825"/>
          <a:ext cx="4652962" cy="316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37000" imgH="2590800" progId="Equation.DSMT4">
                  <p:embed/>
                </p:oleObj>
              </mc:Choice>
              <mc:Fallback>
                <p:oleObj name="Equation" r:id="rId4" imgW="3937000" imgH="259080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3679825"/>
                        <a:ext cx="4652962" cy="316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04">
            <a:extLst>
              <a:ext uri="{FF2B5EF4-FFF2-40B4-BE49-F238E27FC236}">
                <a16:creationId xmlns:a16="http://schemas.microsoft.com/office/drawing/2014/main" id="{90DA3417-F48F-2B63-347C-D872A5FD2779}"/>
              </a:ext>
            </a:extLst>
          </p:cNvPr>
          <p:cNvGrpSpPr>
            <a:grpSpLocks/>
          </p:cNvGrpSpPr>
          <p:nvPr/>
        </p:nvGrpSpPr>
        <p:grpSpPr bwMode="auto">
          <a:xfrm>
            <a:off x="2586038" y="3205163"/>
            <a:ext cx="1143000" cy="685800"/>
            <a:chOff x="1440" y="1728"/>
            <a:chExt cx="720" cy="432"/>
          </a:xfrm>
        </p:grpSpPr>
        <p:graphicFrame>
          <p:nvGraphicFramePr>
            <p:cNvPr id="67598" name="Object 77">
              <a:extLst>
                <a:ext uri="{FF2B5EF4-FFF2-40B4-BE49-F238E27FC236}">
                  <a16:creationId xmlns:a16="http://schemas.microsoft.com/office/drawing/2014/main" id="{CDD6724F-2294-19EE-0742-22BCA834FF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0" y="1776"/>
            <a:ext cx="480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31613" imgH="228501" progId="Equation.3">
                    <p:embed/>
                  </p:oleObj>
                </mc:Choice>
                <mc:Fallback>
                  <p:oleObj name="Equation" r:id="rId6" imgW="431613" imgH="228501" progId="Equation.3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1776"/>
                          <a:ext cx="480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599" name="AutoShape 98">
              <a:extLst>
                <a:ext uri="{FF2B5EF4-FFF2-40B4-BE49-F238E27FC236}">
                  <a16:creationId xmlns:a16="http://schemas.microsoft.com/office/drawing/2014/main" id="{63691BE3-9CB6-9A79-240B-ACC540D10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1728"/>
              <a:ext cx="192" cy="432"/>
            </a:xfrm>
            <a:prstGeom prst="downArrow">
              <a:avLst>
                <a:gd name="adj1" fmla="val 50000"/>
                <a:gd name="adj2" fmla="val 56250"/>
              </a:avLst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8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06">
            <a:extLst>
              <a:ext uri="{FF2B5EF4-FFF2-40B4-BE49-F238E27FC236}">
                <a16:creationId xmlns:a16="http://schemas.microsoft.com/office/drawing/2014/main" id="{822BE05A-B71F-2AFF-1D07-90C92CA280A1}"/>
              </a:ext>
            </a:extLst>
          </p:cNvPr>
          <p:cNvGrpSpPr>
            <a:grpSpLocks/>
          </p:cNvGrpSpPr>
          <p:nvPr/>
        </p:nvGrpSpPr>
        <p:grpSpPr bwMode="auto">
          <a:xfrm>
            <a:off x="8058150" y="4102100"/>
            <a:ext cx="3257550" cy="1570038"/>
            <a:chOff x="3490" y="1572"/>
            <a:chExt cx="2052" cy="989"/>
          </a:xfrm>
        </p:grpSpPr>
        <p:graphicFrame>
          <p:nvGraphicFramePr>
            <p:cNvPr id="67596" name="Object 100">
              <a:extLst>
                <a:ext uri="{FF2B5EF4-FFF2-40B4-BE49-F238E27FC236}">
                  <a16:creationId xmlns:a16="http://schemas.microsoft.com/office/drawing/2014/main" id="{70F4BA44-0B56-2C1C-EA6E-21E3AE8BE1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90" y="1572"/>
            <a:ext cx="2052" cy="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679700" imgH="838200" progId="Equation.DSMT4">
                    <p:embed/>
                  </p:oleObj>
                </mc:Choice>
                <mc:Fallback>
                  <p:oleObj name="Equation" r:id="rId8" imgW="2679700" imgH="838200" progId="Equation.DSMT4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0" y="1572"/>
                          <a:ext cx="2052" cy="6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597" name="Object 101">
              <a:extLst>
                <a:ext uri="{FF2B5EF4-FFF2-40B4-BE49-F238E27FC236}">
                  <a16:creationId xmlns:a16="http://schemas.microsoft.com/office/drawing/2014/main" id="{D77C5B37-A10E-449C-7FB2-C5ADDB730C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1" y="2357"/>
            <a:ext cx="1133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193800" imgH="279400" progId="Equation.DSMT4">
                    <p:embed/>
                  </p:oleObj>
                </mc:Choice>
                <mc:Fallback>
                  <p:oleObj name="Equation" r:id="rId10" imgW="1193800" imgH="279400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1" y="2357"/>
                          <a:ext cx="1133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591" name="Group 105">
            <a:extLst>
              <a:ext uri="{FF2B5EF4-FFF2-40B4-BE49-F238E27FC236}">
                <a16:creationId xmlns:a16="http://schemas.microsoft.com/office/drawing/2014/main" id="{8EF28048-EC13-C43E-4336-23EB496DE989}"/>
              </a:ext>
            </a:extLst>
          </p:cNvPr>
          <p:cNvGrpSpPr>
            <a:grpSpLocks/>
          </p:cNvGrpSpPr>
          <p:nvPr/>
        </p:nvGrpSpPr>
        <p:grpSpPr bwMode="auto">
          <a:xfrm>
            <a:off x="0" y="930275"/>
            <a:ext cx="3810000" cy="461963"/>
            <a:chOff x="240" y="382"/>
            <a:chExt cx="2400" cy="291"/>
          </a:xfrm>
        </p:grpSpPr>
        <p:sp>
          <p:nvSpPr>
            <p:cNvPr id="67594" name="Text Box 71">
              <a:extLst>
                <a:ext uri="{FF2B5EF4-FFF2-40B4-BE49-F238E27FC236}">
                  <a16:creationId xmlns:a16="http://schemas.microsoft.com/office/drawing/2014/main" id="{711AC5D9-A1A6-DFC9-F32E-FD5130EFF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384"/>
              <a:ext cx="24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7595" name="Rectangle 99">
              <a:extLst>
                <a:ext uri="{FF2B5EF4-FFF2-40B4-BE49-F238E27FC236}">
                  <a16:creationId xmlns:a16="http://schemas.microsoft.com/office/drawing/2014/main" id="{B3D2594A-A516-F433-E386-7017C4C71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382"/>
              <a:ext cx="209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Jacobi</a:t>
              </a: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迭代分量形式</a:t>
              </a:r>
              <a:r>
                <a:rPr lang="zh-CN" altLang="en-US" sz="24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</a:p>
          </p:txBody>
        </p:sp>
      </p:grp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205CDA1-2B6E-2199-314A-6740ED663E50}"/>
              </a:ext>
            </a:extLst>
          </p:cNvPr>
          <p:cNvSpPr/>
          <p:nvPr/>
        </p:nvSpPr>
        <p:spPr bwMode="auto">
          <a:xfrm>
            <a:off x="5524500" y="4511675"/>
            <a:ext cx="2406650" cy="750888"/>
          </a:xfrm>
          <a:prstGeom prst="rightArrow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ln w="0"/>
                <a:solidFill>
                  <a:srgbClr val="0000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建立迭代公式</a:t>
            </a:r>
          </a:p>
        </p:txBody>
      </p:sp>
      <p:pic>
        <p:nvPicPr>
          <p:cNvPr id="31748" name="Picture 4" descr="解决问题图片_解决问题图片大全_全景图片">
            <a:extLst>
              <a:ext uri="{FF2B5EF4-FFF2-40B4-BE49-F238E27FC236}">
                <a16:creationId xmlns:a16="http://schemas.microsoft.com/office/drawing/2014/main" id="{27CDDDF7-59E6-1B96-F36F-F82AE7501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628435" y="1278137"/>
            <a:ext cx="3955054" cy="2432358"/>
          </a:xfrm>
          <a:prstGeom prst="rect">
            <a:avLst/>
          </a:prstGeom>
          <a:noFill/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2">
            <a:extLst>
              <a:ext uri="{FF2B5EF4-FFF2-40B4-BE49-F238E27FC236}">
                <a16:creationId xmlns:a16="http://schemas.microsoft.com/office/drawing/2014/main" id="{13C99960-DF1F-39B2-A7A9-BAE70E22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8.2.1 Jacobi</a:t>
            </a:r>
            <a:r>
              <a:rPr lang="zh-CN" altLang="en-US"/>
              <a:t>迭代法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F41DB9-F8A3-5BBD-7149-7D6DF016AC6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75138" y="2971536"/>
            <a:ext cx="10641724" cy="738664"/>
          </a:xfrm>
          <a:prstGeom prst="rect">
            <a:avLst/>
          </a:prstGeom>
          <a:blipFill>
            <a:blip r:embed="rId2"/>
            <a:stretch>
              <a:fillRect l="-859" t="-655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527328-0017-FF4A-A5D7-96BB724A5D0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5600" y="3548597"/>
            <a:ext cx="6215147" cy="27451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B861C2B2-C916-7FFC-B412-42FDD2D789D8}"/>
              </a:ext>
            </a:extLst>
          </p:cNvPr>
          <p:cNvSpPr/>
          <p:nvPr/>
        </p:nvSpPr>
        <p:spPr bwMode="auto">
          <a:xfrm>
            <a:off x="5868988" y="4108450"/>
            <a:ext cx="1465262" cy="1223963"/>
          </a:xfrm>
          <a:prstGeom prst="rightArrow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ln w="0"/>
                <a:solidFill>
                  <a:srgbClr val="0000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建立迭代公式</a:t>
            </a:r>
          </a:p>
        </p:txBody>
      </p:sp>
      <p:graphicFrame>
        <p:nvGraphicFramePr>
          <p:cNvPr id="2" name="Object 72">
            <a:extLst>
              <a:ext uri="{FF2B5EF4-FFF2-40B4-BE49-F238E27FC236}">
                <a16:creationId xmlns:a16="http://schemas.microsoft.com/office/drawing/2014/main" id="{72AF6B42-F306-944A-B510-EB6FAA26AF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4700" y="1022350"/>
          <a:ext cx="3810000" cy="181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00400" imgH="1524000" progId="Equation.DSMT4">
                  <p:embed/>
                </p:oleObj>
              </mc:Choice>
              <mc:Fallback>
                <p:oleObj name="Equation" r:id="rId4" imgW="3200400" imgH="1524000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1022350"/>
                        <a:ext cx="3810000" cy="181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">
            <a:extLst>
              <a:ext uri="{FF2B5EF4-FFF2-40B4-BE49-F238E27FC236}">
                <a16:creationId xmlns:a16="http://schemas.microsoft.com/office/drawing/2014/main" id="{355C4490-B03C-C890-3C95-9A2253D99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2850" y="1065213"/>
          <a:ext cx="5656263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35500" imgH="1498600" progId="Equation.DSMT4">
                  <p:embed/>
                </p:oleObj>
              </mc:Choice>
              <mc:Fallback>
                <p:oleObj name="Equation" r:id="rId6" imgW="4635500" imgH="149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2850" y="1065213"/>
                        <a:ext cx="5656263" cy="172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04773D7E-C9AE-25EF-43A8-A61250B781F7}"/>
              </a:ext>
            </a:extLst>
          </p:cNvPr>
          <p:cNvGrpSpPr>
            <a:grpSpLocks/>
          </p:cNvGrpSpPr>
          <p:nvPr/>
        </p:nvGrpSpPr>
        <p:grpSpPr bwMode="auto">
          <a:xfrm>
            <a:off x="7138988" y="3711575"/>
            <a:ext cx="5005387" cy="2309813"/>
            <a:chOff x="7138979" y="3712003"/>
            <a:chExt cx="5006114" cy="230909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24F818D-6973-1CAA-FFCF-513514D5CD7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138979" y="3712003"/>
              <a:ext cx="5006114" cy="2309094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68618" name="文本框 5">
              <a:extLst>
                <a:ext uri="{FF2B5EF4-FFF2-40B4-BE49-F238E27FC236}">
                  <a16:creationId xmlns:a16="http://schemas.microsoft.com/office/drawing/2014/main" id="{922E098F-DD95-9E5B-A3A4-6781A783F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7431" y="5332816"/>
              <a:ext cx="100540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(8.2.3)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2">
            <a:extLst>
              <a:ext uri="{FF2B5EF4-FFF2-40B4-BE49-F238E27FC236}">
                <a16:creationId xmlns:a16="http://schemas.microsoft.com/office/drawing/2014/main" id="{BE729EAD-8FA0-4316-35B0-300E5AD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8.2.1 Jacobi</a:t>
            </a:r>
            <a:r>
              <a:rPr lang="zh-CN" altLang="en-US"/>
              <a:t>迭代法</a:t>
            </a:r>
          </a:p>
        </p:txBody>
      </p:sp>
      <p:sp>
        <p:nvSpPr>
          <p:cNvPr id="69635" name="文本框 1">
            <a:extLst>
              <a:ext uri="{FF2B5EF4-FFF2-40B4-BE49-F238E27FC236}">
                <a16:creationId xmlns:a16="http://schemas.microsoft.com/office/drawing/2014/main" id="{8E78F291-6FA2-6AD2-E460-86180AA58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1176338"/>
            <a:ext cx="10507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8.2 </a:t>
            </a:r>
            <a:r>
              <a: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求解方程组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6CC8AB6-FFE1-E79A-5B1F-075A9A211FD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68721" y="1116472"/>
            <a:ext cx="4339396" cy="175714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877E0F5-BD57-F80D-BB5E-E89A8DA47BB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315" y="2997620"/>
            <a:ext cx="4871336" cy="31008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DA527E15-D100-7F02-1CD3-D0697F1BA159}"/>
              </a:ext>
            </a:extLst>
          </p:cNvPr>
          <p:cNvSpPr/>
          <p:nvPr/>
        </p:nvSpPr>
        <p:spPr bwMode="auto">
          <a:xfrm>
            <a:off x="4548188" y="3675063"/>
            <a:ext cx="1425575" cy="1263650"/>
          </a:xfrm>
          <a:prstGeom prst="rightArrow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ln w="0"/>
                <a:solidFill>
                  <a:srgbClr val="0000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建立迭代公式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285008-5968-2C26-9B0B-E839FA58409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62105" y="2670241"/>
            <a:ext cx="6993571" cy="310084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44" name="Group 95">
            <a:extLst>
              <a:ext uri="{FF2B5EF4-FFF2-40B4-BE49-F238E27FC236}">
                <a16:creationId xmlns:a16="http://schemas.microsoft.com/office/drawing/2014/main" id="{A4AB597C-2686-9784-63FD-20D441D1241E}"/>
              </a:ext>
            </a:extLst>
          </p:cNvPr>
          <p:cNvGrpSpPr/>
          <p:nvPr/>
        </p:nvGrpSpPr>
        <p:grpSpPr bwMode="auto">
          <a:xfrm>
            <a:off x="6333140" y="2089748"/>
            <a:ext cx="5406597" cy="4481676"/>
            <a:chOff x="768" y="1064"/>
            <a:chExt cx="3984" cy="2875"/>
          </a:xfrm>
          <a:solidFill>
            <a:schemeClr val="bg1"/>
          </a:solidFill>
        </p:grpSpPr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76ADD547-8B26-388A-1EBF-E9B975863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" y="1346"/>
              <a:ext cx="3634" cy="259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0.0000          0.0000          0.0000      0.0000</a:t>
              </a:r>
            </a:p>
            <a:p>
              <a:pPr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0.6000          2.2727          -1.1000    1.8750</a:t>
              </a:r>
            </a:p>
            <a:p>
              <a:pPr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1.0473          1.7159         -0.8052      0.8852</a:t>
              </a:r>
            </a:p>
            <a:p>
              <a:pPr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0.9326          2.053           -1.0493      1.1309</a:t>
              </a:r>
            </a:p>
            <a:p>
              <a:pPr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1.0152          1.9537         -0.9681      0.9739</a:t>
              </a:r>
            </a:p>
            <a:p>
              <a:pPr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0.9890          2.0114         -0.0103      1.0214</a:t>
              </a:r>
            </a:p>
            <a:p>
              <a:pPr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1.0032          1.9922         -0.9945      0.9944</a:t>
              </a:r>
            </a:p>
            <a:p>
              <a:pPr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0.9981          2.0023         -1.0020      1.0036</a:t>
              </a:r>
            </a:p>
            <a:p>
              <a:pPr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1.0006          1.9987         -0.9990      0.9989</a:t>
              </a:r>
            </a:p>
            <a:p>
              <a:pPr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0.0097          2.0004        -1.0004       1.0006</a:t>
              </a:r>
            </a:p>
            <a:p>
              <a:pPr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1.0001          1.9998        -0.9998       0.9998</a:t>
              </a:r>
            </a:p>
          </p:txBody>
        </p:sp>
        <p:sp>
          <p:nvSpPr>
            <p:cNvPr id="46" name="Rectangle 26">
              <a:extLst>
                <a:ext uri="{FF2B5EF4-FFF2-40B4-BE49-F238E27FC236}">
                  <a16:creationId xmlns:a16="http://schemas.microsoft.com/office/drawing/2014/main" id="{585CE715-84B9-7CEE-633A-0FAE4216D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346"/>
              <a:ext cx="350" cy="2398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3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4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5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6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7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8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9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000" b="1" dirty="0">
                  <a:solidFill>
                    <a:schemeClr val="tx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551322B4-6E0F-BB09-8439-32BA115BF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" y="1064"/>
              <a:ext cx="3634" cy="28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en-US" altLang="zh-CN" sz="2000">
                <a:solidFill>
                  <a:schemeClr val="tx2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60A1A682-2BEA-7AB2-7D3E-D30C689E1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064"/>
              <a:ext cx="350" cy="28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en-US" altLang="zh-CN" sz="2000">
                <a:solidFill>
                  <a:schemeClr val="tx2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Line 29">
              <a:extLst>
                <a:ext uri="{FF2B5EF4-FFF2-40B4-BE49-F238E27FC236}">
                  <a16:creationId xmlns:a16="http://schemas.microsoft.com/office/drawing/2014/main" id="{0483556A-9A1B-8FD8-94DE-2B436E6F1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064"/>
              <a:ext cx="3984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Line 30">
              <a:extLst>
                <a:ext uri="{FF2B5EF4-FFF2-40B4-BE49-F238E27FC236}">
                  <a16:creationId xmlns:a16="http://schemas.microsoft.com/office/drawing/2014/main" id="{AB326A72-CB37-C66D-B542-C3DBE5767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346"/>
              <a:ext cx="398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Line 31">
              <a:extLst>
                <a:ext uri="{FF2B5EF4-FFF2-40B4-BE49-F238E27FC236}">
                  <a16:creationId xmlns:a16="http://schemas.microsoft.com/office/drawing/2014/main" id="{A67DEB79-56C2-53C1-A4AB-B9D4373B7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064"/>
              <a:ext cx="0" cy="2872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Line 32">
              <a:extLst>
                <a:ext uri="{FF2B5EF4-FFF2-40B4-BE49-F238E27FC236}">
                  <a16:creationId xmlns:a16="http://schemas.microsoft.com/office/drawing/2014/main" id="{07252F17-DE1B-8CA1-F4D3-94DEC100A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1064"/>
              <a:ext cx="17" cy="284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Line 33">
              <a:extLst>
                <a:ext uri="{FF2B5EF4-FFF2-40B4-BE49-F238E27FC236}">
                  <a16:creationId xmlns:a16="http://schemas.microsoft.com/office/drawing/2014/main" id="{0AA5E4C5-EEE0-F1A9-989F-6AB9C23A7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3939"/>
              <a:ext cx="3984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Line 34">
              <a:extLst>
                <a:ext uri="{FF2B5EF4-FFF2-40B4-BE49-F238E27FC236}">
                  <a16:creationId xmlns:a16="http://schemas.microsoft.com/office/drawing/2014/main" id="{99F40E0B-0BCE-F466-0A63-F60136F3E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346"/>
              <a:ext cx="0" cy="259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Line 35">
              <a:extLst>
                <a:ext uri="{FF2B5EF4-FFF2-40B4-BE49-F238E27FC236}">
                  <a16:creationId xmlns:a16="http://schemas.microsoft.com/office/drawing/2014/main" id="{3E775AB4-E8F7-27F8-BFF6-4C029AFCAB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064"/>
              <a:ext cx="0" cy="282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bject 36">
                  <a:extLst>
                    <a:ext uri="{FF2B5EF4-FFF2-40B4-BE49-F238E27FC236}">
                      <a16:creationId xmlns:a16="http://schemas.microsoft.com/office/drawing/2014/main" id="{5FE77705-875E-759A-E68B-D0FF81BD32FE}"/>
                    </a:ext>
                  </a:extLst>
                </p:cNvPr>
                <p:cNvSpPr txBox="1"/>
                <p:nvPr/>
              </p:nvSpPr>
              <p:spPr bwMode="auto">
                <a:xfrm>
                  <a:off x="848" y="1106"/>
                  <a:ext cx="182" cy="215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Object 36">
                  <a:extLst>
                    <a:ext uri="{FF2B5EF4-FFF2-40B4-BE49-F238E27FC236}">
                      <a16:creationId xmlns:a16="http://schemas.microsoft.com/office/drawing/2014/main" id="{5FE77705-875E-759A-E68B-D0FF81BD3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8" y="1106"/>
                  <a:ext cx="182" cy="215"/>
                </a:xfrm>
                <a:prstGeom prst="rect">
                  <a:avLst/>
                </a:prstGeom>
                <a:blipFill>
                  <a:blip r:embed="rId5"/>
                  <a:stretch>
                    <a:fillRect r="-25000" b="-1818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bject 37">
                  <a:extLst>
                    <a:ext uri="{FF2B5EF4-FFF2-40B4-BE49-F238E27FC236}">
                      <a16:creationId xmlns:a16="http://schemas.microsoft.com/office/drawing/2014/main" id="{44B437D1-9AC9-211C-0940-44AF6F73023F}"/>
                    </a:ext>
                  </a:extLst>
                </p:cNvPr>
                <p:cNvSpPr txBox="1"/>
                <p:nvPr/>
              </p:nvSpPr>
              <p:spPr bwMode="auto">
                <a:xfrm>
                  <a:off x="1263" y="1084"/>
                  <a:ext cx="377" cy="237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Object 37">
                  <a:extLst>
                    <a:ext uri="{FF2B5EF4-FFF2-40B4-BE49-F238E27FC236}">
                      <a16:creationId xmlns:a16="http://schemas.microsoft.com/office/drawing/2014/main" id="{44B437D1-9AC9-211C-0940-44AF6F730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3" y="1084"/>
                  <a:ext cx="377" cy="237"/>
                </a:xfrm>
                <a:prstGeom prst="rect">
                  <a:avLst/>
                </a:prstGeom>
                <a:blipFill>
                  <a:blip r:embed="rId6"/>
                  <a:stretch>
                    <a:fillRect r="-9524" b="-21311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bject 38">
                  <a:extLst>
                    <a:ext uri="{FF2B5EF4-FFF2-40B4-BE49-F238E27FC236}">
                      <a16:creationId xmlns:a16="http://schemas.microsoft.com/office/drawing/2014/main" id="{EEE97DA1-5178-1452-BA1E-82C7CD8B1A25}"/>
                    </a:ext>
                  </a:extLst>
                </p:cNvPr>
                <p:cNvSpPr txBox="1"/>
                <p:nvPr/>
              </p:nvSpPr>
              <p:spPr bwMode="auto">
                <a:xfrm>
                  <a:off x="2208" y="1090"/>
                  <a:ext cx="484" cy="246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Object 38">
                  <a:extLst>
                    <a:ext uri="{FF2B5EF4-FFF2-40B4-BE49-F238E27FC236}">
                      <a16:creationId xmlns:a16="http://schemas.microsoft.com/office/drawing/2014/main" id="{EEE97DA1-5178-1452-BA1E-82C7CD8B1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08" y="1090"/>
                  <a:ext cx="484" cy="246"/>
                </a:xfrm>
                <a:prstGeom prst="rect">
                  <a:avLst/>
                </a:prstGeom>
                <a:blipFill>
                  <a:blip r:embed="rId7"/>
                  <a:stretch>
                    <a:fillRect b="-17460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bject 39">
                  <a:extLst>
                    <a:ext uri="{FF2B5EF4-FFF2-40B4-BE49-F238E27FC236}">
                      <a16:creationId xmlns:a16="http://schemas.microsoft.com/office/drawing/2014/main" id="{B889E838-5F6A-D313-E79A-DC601F00A421}"/>
                    </a:ext>
                  </a:extLst>
                </p:cNvPr>
                <p:cNvSpPr txBox="1"/>
                <p:nvPr/>
              </p:nvSpPr>
              <p:spPr bwMode="auto">
                <a:xfrm>
                  <a:off x="4068" y="1087"/>
                  <a:ext cx="377" cy="246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Object 39">
                  <a:extLst>
                    <a:ext uri="{FF2B5EF4-FFF2-40B4-BE49-F238E27FC236}">
                      <a16:creationId xmlns:a16="http://schemas.microsoft.com/office/drawing/2014/main" id="{B889E838-5F6A-D313-E79A-DC601F00A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68" y="1087"/>
                  <a:ext cx="377" cy="246"/>
                </a:xfrm>
                <a:prstGeom prst="rect">
                  <a:avLst/>
                </a:prstGeom>
                <a:blipFill>
                  <a:blip r:embed="rId8"/>
                  <a:stretch>
                    <a:fillRect r="-9639" b="-17460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bject 39">
                  <a:extLst>
                    <a:ext uri="{FF2B5EF4-FFF2-40B4-BE49-F238E27FC236}">
                      <a16:creationId xmlns:a16="http://schemas.microsoft.com/office/drawing/2014/main" id="{D39CC89F-46E2-BCF0-6C76-7A7C051C2369}"/>
                    </a:ext>
                  </a:extLst>
                </p:cNvPr>
                <p:cNvSpPr txBox="1"/>
                <p:nvPr/>
              </p:nvSpPr>
              <p:spPr bwMode="auto">
                <a:xfrm>
                  <a:off x="3214" y="1078"/>
                  <a:ext cx="360" cy="246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Object 39">
                  <a:extLst>
                    <a:ext uri="{FF2B5EF4-FFF2-40B4-BE49-F238E27FC236}">
                      <a16:creationId xmlns:a16="http://schemas.microsoft.com/office/drawing/2014/main" id="{D39CC89F-46E2-BCF0-6C76-7A7C051C2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14" y="1078"/>
                  <a:ext cx="360" cy="246"/>
                </a:xfrm>
                <a:prstGeom prst="rect">
                  <a:avLst/>
                </a:prstGeom>
                <a:blipFill>
                  <a:blip r:embed="rId9"/>
                  <a:stretch>
                    <a:fillRect r="-13580" b="-17460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556AD5E-9C2F-FDDB-59AB-2092DED6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3190875"/>
            <a:ext cx="11107737" cy="27559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400"/>
              <a:t>若令                                                       </a:t>
            </a:r>
            <a:endParaRPr lang="en-US" altLang="zh-CN" sz="2400"/>
          </a:p>
          <a:p>
            <a:pPr marL="0" indent="0">
              <a:buFont typeface="Wingdings" pitchFamily="2" charset="2"/>
              <a:buNone/>
            </a:pPr>
            <a:r>
              <a:rPr lang="zh-CN" altLang="en-US" sz="2400"/>
              <a:t>可以求得：</a:t>
            </a:r>
            <a:endParaRPr lang="en-US" altLang="zh-CN" sz="2400"/>
          </a:p>
          <a:p>
            <a:pPr marL="0" indent="0">
              <a:buFont typeface="Wingdings" pitchFamily="2" charset="2"/>
              <a:buNone/>
            </a:pPr>
            <a:endParaRPr lang="zh-CN" altLang="en-US" sz="2400"/>
          </a:p>
        </p:txBody>
      </p:sp>
      <p:sp>
        <p:nvSpPr>
          <p:cNvPr id="13315" name="标题 2">
            <a:extLst>
              <a:ext uri="{FF2B5EF4-FFF2-40B4-BE49-F238E27FC236}">
                <a16:creationId xmlns:a16="http://schemas.microsoft.com/office/drawing/2014/main" id="{72BEC5AE-EC21-AC6B-06D3-433EFA38F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2.2.3 Lagrange</a:t>
            </a:r>
            <a:r>
              <a:rPr lang="zh-CN" altLang="en-US"/>
              <a:t>插值多项式</a:t>
            </a:r>
            <a:r>
              <a:rPr lang="en-US" altLang="zh-CN"/>
              <a:t> </a:t>
            </a:r>
            <a:endParaRPr lang="zh-CN" altLang="en-US"/>
          </a:p>
        </p:txBody>
      </p:sp>
      <p:graphicFrame>
        <p:nvGraphicFramePr>
          <p:cNvPr id="5" name="对象 10">
            <a:extLst>
              <a:ext uri="{FF2B5EF4-FFF2-40B4-BE49-F238E27FC236}">
                <a16:creationId xmlns:a16="http://schemas.microsoft.com/office/drawing/2014/main" id="{3719F986-5946-73DD-F947-6CD46EBA63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788" y="1085850"/>
          <a:ext cx="10507662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53400" imgH="1600200" progId="Equation.DSMT4">
                  <p:embed/>
                </p:oleObj>
              </mc:Choice>
              <mc:Fallback>
                <p:oleObj name="Equation" r:id="rId3" imgW="8153400" imgH="16002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" y="1085850"/>
                        <a:ext cx="10507662" cy="2063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10">
            <a:extLst>
              <a:ext uri="{FF2B5EF4-FFF2-40B4-BE49-F238E27FC236}">
                <a16:creationId xmlns:a16="http://schemas.microsoft.com/office/drawing/2014/main" id="{E8DE195B-E8F7-1BDC-C461-EF8D186D8E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3013" y="3276600"/>
          <a:ext cx="64960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78400" imgH="381000" progId="Equation.DSMT4">
                  <p:embed/>
                </p:oleObj>
              </mc:Choice>
              <mc:Fallback>
                <p:oleObj name="Equation" r:id="rId5" imgW="4978400" imgH="3810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3276600"/>
                        <a:ext cx="6496050" cy="498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10">
            <a:extLst>
              <a:ext uri="{FF2B5EF4-FFF2-40B4-BE49-F238E27FC236}">
                <a16:creationId xmlns:a16="http://schemas.microsoft.com/office/drawing/2014/main" id="{60D5EFCE-5658-6846-C98A-4315BB7E1A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5500" y="3925888"/>
          <a:ext cx="72929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8000" imgH="406400" progId="Equation.DSMT4">
                  <p:embed/>
                </p:oleObj>
              </mc:Choice>
              <mc:Fallback>
                <p:oleObj name="Equation" r:id="rId7" imgW="5588000" imgH="4064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3925888"/>
                        <a:ext cx="7292975" cy="531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E563B863-4294-90FD-564A-B06E3A36A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8" y="4805363"/>
            <a:ext cx="5724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从而可以将拉格朗日插值多项式改写为：</a:t>
            </a:r>
          </a:p>
        </p:txBody>
      </p:sp>
      <p:graphicFrame>
        <p:nvGraphicFramePr>
          <p:cNvPr id="10" name="对象 10">
            <a:extLst>
              <a:ext uri="{FF2B5EF4-FFF2-40B4-BE49-F238E27FC236}">
                <a16:creationId xmlns:a16="http://schemas.microsoft.com/office/drawing/2014/main" id="{85923DC4-689D-A9EA-F22C-26A1BAEC0F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03938" y="4568825"/>
          <a:ext cx="572293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381500" imgH="774700" progId="Equation.DSMT4">
                  <p:embed/>
                </p:oleObj>
              </mc:Choice>
              <mc:Fallback>
                <p:oleObj name="Equation" r:id="rId9" imgW="4381500" imgH="7747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38" y="4568825"/>
                        <a:ext cx="5722937" cy="1012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000E6CF-72CD-EA75-7675-39B33442B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4465638"/>
            <a:ext cx="11403013" cy="1689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</a:t>
            </a: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l</a:t>
            </a:r>
            <a:r>
              <a:rPr lang="en-US" altLang="zh-CN" sz="24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. . . , l</a:t>
            </a:r>
            <a:r>
              <a:rPr lang="en-US" altLang="zh-CN" sz="2400" i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与插值节点有关，但与待分析函数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无关。</a:t>
            </a: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次插值多项式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i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通常是次数为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的多项式，但特殊情况下可能小于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7A310FD-48EF-C3F7-F804-65170115D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6413" y="1911350"/>
            <a:ext cx="1611312" cy="129222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A8A636-EC0C-578F-3714-B1C1C54DB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1384300"/>
            <a:ext cx="701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400" i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40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2" grpId="0" animBg="1"/>
      <p:bldP spid="4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D4FA2B2-B55F-FE0A-D7DB-836833EF54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-118520" y="920944"/>
            <a:ext cx="11752801" cy="1231832"/>
          </a:xfrm>
          <a:blipFill>
            <a:blip r:embed="rId2"/>
            <a:stretch>
              <a:fillRect r="-778" b="-297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0659" name="标题 2">
            <a:extLst>
              <a:ext uri="{FF2B5EF4-FFF2-40B4-BE49-F238E27FC236}">
                <a16:creationId xmlns:a16="http://schemas.microsoft.com/office/drawing/2014/main" id="{1F056F5F-3757-717D-FE61-262ABE26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8.2.2 Gauss-Seidel</a:t>
            </a:r>
            <a:r>
              <a:rPr lang="zh-CN" altLang="en-US"/>
              <a:t>迭代法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9CC784-CEA3-2661-E3C8-6A9330064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8" y="2654300"/>
            <a:ext cx="6094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8.3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求解线性方程组</a:t>
            </a:r>
          </a:p>
        </p:txBody>
      </p:sp>
      <p:graphicFrame>
        <p:nvGraphicFramePr>
          <p:cNvPr id="18" name="Object 5">
            <a:extLst>
              <a:ext uri="{FF2B5EF4-FFF2-40B4-BE49-F238E27FC236}">
                <a16:creationId xmlns:a16="http://schemas.microsoft.com/office/drawing/2014/main" id="{D0456281-9851-4F91-CC4A-5D88684F1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5713" y="2217738"/>
          <a:ext cx="252412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2200" imgH="1143000" progId="Equation.DSMT4">
                  <p:embed/>
                </p:oleObj>
              </mc:Choice>
              <mc:Fallback>
                <p:oleObj name="Equation" r:id="rId3" imgW="2362200" imgH="1143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713" y="2217738"/>
                        <a:ext cx="252412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箭头: 右 18">
            <a:extLst>
              <a:ext uri="{FF2B5EF4-FFF2-40B4-BE49-F238E27FC236}">
                <a16:creationId xmlns:a16="http://schemas.microsoft.com/office/drawing/2014/main" id="{FCA4FB2C-658F-7B27-8F01-56949B2D3ED3}"/>
              </a:ext>
            </a:extLst>
          </p:cNvPr>
          <p:cNvSpPr/>
          <p:nvPr/>
        </p:nvSpPr>
        <p:spPr bwMode="auto">
          <a:xfrm>
            <a:off x="127000" y="4268788"/>
            <a:ext cx="2287588" cy="798512"/>
          </a:xfrm>
          <a:prstGeom prst="rightArrow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ln w="0"/>
                <a:solidFill>
                  <a:srgbClr val="0000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Jacobi</a:t>
            </a:r>
            <a:r>
              <a:rPr lang="zh-CN" altLang="en-US" sz="2000" dirty="0">
                <a:ln w="0"/>
                <a:solidFill>
                  <a:srgbClr val="0000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迭代公式</a:t>
            </a:r>
          </a:p>
        </p:txBody>
      </p:sp>
      <p:graphicFrame>
        <p:nvGraphicFramePr>
          <p:cNvPr id="20" name="Object 23">
            <a:extLst>
              <a:ext uri="{FF2B5EF4-FFF2-40B4-BE49-F238E27FC236}">
                <a16:creationId xmlns:a16="http://schemas.microsoft.com/office/drawing/2014/main" id="{E429E770-A6E7-5E76-A529-E6C468851C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4588" y="3803650"/>
          <a:ext cx="3495675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302000" imgH="1371600" progId="Equation.DSMT4">
                  <p:embed/>
                </p:oleObj>
              </mc:Choice>
              <mc:Fallback>
                <p:oleObj name="Equation" r:id="rId5" imgW="3302000" imgH="13716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4588" y="3803650"/>
                        <a:ext cx="3495675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3">
            <a:extLst>
              <a:ext uri="{FF2B5EF4-FFF2-40B4-BE49-F238E27FC236}">
                <a16:creationId xmlns:a16="http://schemas.microsoft.com/office/drawing/2014/main" id="{58CF697C-65D6-283D-B600-FCBA89AB1D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00950" y="3803650"/>
          <a:ext cx="3843338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32200" imgH="1371600" progId="Equation.DSMT4">
                  <p:embed/>
                </p:oleObj>
              </mc:Choice>
              <mc:Fallback>
                <p:oleObj name="Equation" r:id="rId7" imgW="3632200" imgH="13716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0950" y="3803650"/>
                        <a:ext cx="3843338" cy="165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箭头: 右 21">
            <a:extLst>
              <a:ext uri="{FF2B5EF4-FFF2-40B4-BE49-F238E27FC236}">
                <a16:creationId xmlns:a16="http://schemas.microsoft.com/office/drawing/2014/main" id="{3862B66A-669D-147B-3E1B-78AD3B2CE94E}"/>
              </a:ext>
            </a:extLst>
          </p:cNvPr>
          <p:cNvSpPr/>
          <p:nvPr/>
        </p:nvSpPr>
        <p:spPr bwMode="auto">
          <a:xfrm>
            <a:off x="6096000" y="4252913"/>
            <a:ext cx="1370013" cy="798512"/>
          </a:xfrm>
          <a:prstGeom prst="rightArrow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ln w="0"/>
                <a:solidFill>
                  <a:srgbClr val="0000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EF6693B-C653-9E72-E4D6-8CF7AE8B4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438" y="4376738"/>
            <a:ext cx="933450" cy="44767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BB288B3-7546-3E86-2702-522253BB8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75" y="4918075"/>
            <a:ext cx="933450" cy="44767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26DF7A1-8AC1-1238-A308-E358A653D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5025" y="4918075"/>
            <a:ext cx="933450" cy="44767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D26931-06C6-1C59-AC2F-87B71D0BC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5459413"/>
            <a:ext cx="10998200" cy="1135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如果要完成列主元的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Jacobi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Gauss-Seidel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迭代，可以先调整方程组排列次序，</a:t>
            </a:r>
            <a:endParaRPr lang="en-US" altLang="zh-CN" sz="24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使其在系数矩阵主对角线上元素的绝对值最大。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2" grpId="0" animBg="1"/>
      <p:bldP spid="23" grpId="0" animBg="1"/>
      <p:bldP spid="24" grpId="0" animBg="1"/>
      <p:bldP spid="26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2">
            <a:extLst>
              <a:ext uri="{FF2B5EF4-FFF2-40B4-BE49-F238E27FC236}">
                <a16:creationId xmlns:a16="http://schemas.microsoft.com/office/drawing/2014/main" id="{414D7472-9F25-D6E1-D71D-5BEBA6C6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8.2.2 Gauss-Seidel</a:t>
            </a:r>
            <a:r>
              <a:rPr lang="zh-CN" altLang="en-US"/>
              <a:t>迭代法</a:t>
            </a:r>
          </a:p>
        </p:txBody>
      </p:sp>
      <p:grpSp>
        <p:nvGrpSpPr>
          <p:cNvPr id="4" name="Group 23">
            <a:extLst>
              <a:ext uri="{FF2B5EF4-FFF2-40B4-BE49-F238E27FC236}">
                <a16:creationId xmlns:a16="http://schemas.microsoft.com/office/drawing/2014/main" id="{AC3E92CF-8197-B738-CAB5-821A14839D06}"/>
              </a:ext>
            </a:extLst>
          </p:cNvPr>
          <p:cNvGrpSpPr>
            <a:grpSpLocks/>
          </p:cNvGrpSpPr>
          <p:nvPr/>
        </p:nvGrpSpPr>
        <p:grpSpPr bwMode="auto">
          <a:xfrm>
            <a:off x="1250950" y="3422650"/>
            <a:ext cx="6172200" cy="3219450"/>
            <a:chOff x="816" y="1380"/>
            <a:chExt cx="3888" cy="2028"/>
          </a:xfrm>
        </p:grpSpPr>
        <p:sp>
          <p:nvSpPr>
            <p:cNvPr id="71689" name="Rectangle 3">
              <a:extLst>
                <a:ext uri="{FF2B5EF4-FFF2-40B4-BE49-F238E27FC236}">
                  <a16:creationId xmlns:a16="http://schemas.microsoft.com/office/drawing/2014/main" id="{923D4F71-786C-F8F0-F18D-07A706959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1688"/>
              <a:ext cx="3546" cy="1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0.00000          0.00000         0.00000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0.72000          0.90200         1.16400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1.04308          1.16719         1.28205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1.09313          1.19947         1.29972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1.09913          1.19947         1.29972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1.09989          1.19993         1.29996</a:t>
              </a:r>
            </a:p>
            <a:p>
              <a:pPr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1.09999          1.19999         1.30000</a:t>
              </a:r>
            </a:p>
          </p:txBody>
        </p:sp>
        <p:sp>
          <p:nvSpPr>
            <p:cNvPr id="71690" name="Rectangle 4">
              <a:extLst>
                <a:ext uri="{FF2B5EF4-FFF2-40B4-BE49-F238E27FC236}">
                  <a16:creationId xmlns:a16="http://schemas.microsoft.com/office/drawing/2014/main" id="{7594A108-7249-B6AA-1283-A72D849C6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688"/>
              <a:ext cx="342" cy="1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3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4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5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1691" name="Rectangle 5">
              <a:extLst>
                <a:ext uri="{FF2B5EF4-FFF2-40B4-BE49-F238E27FC236}">
                  <a16:creationId xmlns:a16="http://schemas.microsoft.com/office/drawing/2014/main" id="{47ACC630-6631-4B91-37F0-9ED77EDA7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1400"/>
              <a:ext cx="35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en-US" altLang="zh-CN" sz="280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692" name="Rectangle 6">
              <a:extLst>
                <a:ext uri="{FF2B5EF4-FFF2-40B4-BE49-F238E27FC236}">
                  <a16:creationId xmlns:a16="http://schemas.microsoft.com/office/drawing/2014/main" id="{257B2190-9214-9821-1763-4CC4A83BB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400"/>
              <a:ext cx="3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0066"/>
                </a:buClr>
                <a:buFont typeface="Wingdings" panose="05000000000000000000" pitchFamily="2" charset="2"/>
                <a:buChar char="n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endParaRPr lang="en-US" altLang="zh-CN" sz="280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693" name="Line 7">
              <a:extLst>
                <a:ext uri="{FF2B5EF4-FFF2-40B4-BE49-F238E27FC236}">
                  <a16:creationId xmlns:a16="http://schemas.microsoft.com/office/drawing/2014/main" id="{6EF9252C-CE6B-F807-40C4-A8517C76D1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1392"/>
              <a:ext cx="2848" cy="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694" name="Line 8">
              <a:extLst>
                <a:ext uri="{FF2B5EF4-FFF2-40B4-BE49-F238E27FC236}">
                  <a16:creationId xmlns:a16="http://schemas.microsoft.com/office/drawing/2014/main" id="{D17D19DD-779F-2DA9-8277-C6A00F081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1688"/>
              <a:ext cx="28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695" name="Line 9">
              <a:extLst>
                <a:ext uri="{FF2B5EF4-FFF2-40B4-BE49-F238E27FC236}">
                  <a16:creationId xmlns:a16="http://schemas.microsoft.com/office/drawing/2014/main" id="{9F80E19A-D453-6911-D149-6F757E38D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400"/>
              <a:ext cx="0" cy="200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696" name="Line 10">
              <a:extLst>
                <a:ext uri="{FF2B5EF4-FFF2-40B4-BE49-F238E27FC236}">
                  <a16:creationId xmlns:a16="http://schemas.microsoft.com/office/drawing/2014/main" id="{0F3B7EEA-CF55-6440-6428-83DCB766B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8" y="1400"/>
              <a:ext cx="0" cy="2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697" name="Line 11">
              <a:extLst>
                <a:ext uri="{FF2B5EF4-FFF2-40B4-BE49-F238E27FC236}">
                  <a16:creationId xmlns:a16="http://schemas.microsoft.com/office/drawing/2014/main" id="{B8CDAF65-1F0A-6DFD-AC20-22913954E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408"/>
              <a:ext cx="286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698" name="Line 12">
              <a:extLst>
                <a:ext uri="{FF2B5EF4-FFF2-40B4-BE49-F238E27FC236}">
                  <a16:creationId xmlns:a16="http://schemas.microsoft.com/office/drawing/2014/main" id="{C0A09656-2641-CA5D-891A-705ADF544A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" y="1392"/>
              <a:ext cx="0" cy="20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71699" name="Object 14">
              <a:extLst>
                <a:ext uri="{FF2B5EF4-FFF2-40B4-BE49-F238E27FC236}">
                  <a16:creationId xmlns:a16="http://schemas.microsoft.com/office/drawing/2014/main" id="{A9EF155E-419D-46B6-D97F-18B549E1DF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94" y="1442"/>
            <a:ext cx="177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82080" imgH="109440" progId="Equation.3">
                    <p:embed/>
                  </p:oleObj>
                </mc:Choice>
                <mc:Fallback>
                  <p:oleObj name="Equation" r:id="rId2" imgW="82080" imgH="10944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4" y="1442"/>
                          <a:ext cx="177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0" name="Object 15">
              <a:extLst>
                <a:ext uri="{FF2B5EF4-FFF2-40B4-BE49-F238E27FC236}">
                  <a16:creationId xmlns:a16="http://schemas.microsoft.com/office/drawing/2014/main" id="{16ECD5CF-784F-A4A8-D6C8-87A5CF417E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59" y="1400"/>
            <a:ext cx="368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84680" imgH="143280" progId="Equation.3">
                    <p:embed/>
                  </p:oleObj>
                </mc:Choice>
                <mc:Fallback>
                  <p:oleObj name="Equation" r:id="rId4" imgW="184680" imgH="14328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9" y="1400"/>
                          <a:ext cx="368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1" name="Object 16">
              <a:extLst>
                <a:ext uri="{FF2B5EF4-FFF2-40B4-BE49-F238E27FC236}">
                  <a16:creationId xmlns:a16="http://schemas.microsoft.com/office/drawing/2014/main" id="{ADD2896A-D8A5-FB18-2EDE-0D5B1A2AA1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91" y="1400"/>
            <a:ext cx="369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84680" imgH="143280" progId="Equation.3">
                    <p:embed/>
                  </p:oleObj>
                </mc:Choice>
                <mc:Fallback>
                  <p:oleObj name="Equation" r:id="rId6" imgW="184680" imgH="14328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1" y="1400"/>
                          <a:ext cx="369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2" name="Object 17">
              <a:extLst>
                <a:ext uri="{FF2B5EF4-FFF2-40B4-BE49-F238E27FC236}">
                  <a16:creationId xmlns:a16="http://schemas.microsoft.com/office/drawing/2014/main" id="{BEDEB011-82ED-B30E-7400-88A3063147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6" y="1380"/>
            <a:ext cx="368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84680" imgH="156960" progId="Equation.3">
                    <p:embed/>
                  </p:oleObj>
                </mc:Choice>
                <mc:Fallback>
                  <p:oleObj name="Equation" r:id="rId8" imgW="184680" imgH="15696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6" y="1380"/>
                          <a:ext cx="368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684" name="Rectangle 19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C9EB11A-0902-BE9E-D74C-30AFDE45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7788" y="1081088"/>
            <a:ext cx="1163796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仍取初值                                    ，按下式计算，结果见下表：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FAE4063-2082-596B-031F-3FF7C6F7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1793875"/>
            <a:ext cx="4545012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686" name="Object 19">
            <a:extLst>
              <a:ext uri="{FF2B5EF4-FFF2-40B4-BE49-F238E27FC236}">
                <a16:creationId xmlns:a16="http://schemas.microsoft.com/office/drawing/2014/main" id="{D9038311-357E-C96A-2BE5-E9DC14E3A7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9638" y="1050925"/>
          <a:ext cx="323373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501900" imgH="381000" progId="Equation.DSMT4">
                  <p:embed/>
                </p:oleObj>
              </mc:Choice>
              <mc:Fallback>
                <p:oleObj name="Equation" r:id="rId11" imgW="2501900" imgH="3810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1050925"/>
                        <a:ext cx="323373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3">
            <a:extLst>
              <a:ext uri="{FF2B5EF4-FFF2-40B4-BE49-F238E27FC236}">
                <a16:creationId xmlns:a16="http://schemas.microsoft.com/office/drawing/2014/main" id="{31B9C165-ACB5-CEC3-C80B-4F3006E2A7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2738" y="1655763"/>
          <a:ext cx="3843337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632200" imgH="1371600" progId="Equation.DSMT4">
                  <p:embed/>
                </p:oleObj>
              </mc:Choice>
              <mc:Fallback>
                <p:oleObj name="Equation" r:id="rId13" imgW="3632200" imgH="13716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1655763"/>
                        <a:ext cx="3843337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8" name="Object 23">
            <a:extLst>
              <a:ext uri="{FF2B5EF4-FFF2-40B4-BE49-F238E27FC236}">
                <a16:creationId xmlns:a16="http://schemas.microsoft.com/office/drawing/2014/main" id="{1D63C7BB-A36D-C030-FDE3-4112FF5278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6350" y="6016625"/>
          <a:ext cx="29305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156320" imgH="156960" progId="Equation.DSMT4">
                  <p:embed/>
                </p:oleObj>
              </mc:Choice>
              <mc:Fallback>
                <p:oleObj name="Equation" r:id="rId15" imgW="1156320" imgH="15696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350" y="6016625"/>
                        <a:ext cx="2930525" cy="482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2">
            <a:extLst>
              <a:ext uri="{FF2B5EF4-FFF2-40B4-BE49-F238E27FC236}">
                <a16:creationId xmlns:a16="http://schemas.microsoft.com/office/drawing/2014/main" id="{E46938BC-ED93-9F2A-D9F3-3C46C917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8.2.2 Gauss-Seidel</a:t>
            </a:r>
            <a:r>
              <a:rPr lang="zh-CN" altLang="en-US"/>
              <a:t>迭代法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FB6D9C-3CB3-3562-D69B-7D8B35D3B33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6231" y="1200225"/>
            <a:ext cx="11067393" cy="1640770"/>
          </a:xfrm>
          <a:prstGeom prst="rect">
            <a:avLst/>
          </a:prstGeom>
          <a:blipFill>
            <a:blip r:embed="rId2"/>
            <a:stretch>
              <a:fillRect l="-826" t="-1859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5A4D2-E703-96D0-6679-E402BD303C9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1797" y="3239434"/>
            <a:ext cx="4437992" cy="235154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05FC32-6273-8263-F99E-CCFED672E06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3197108"/>
            <a:ext cx="6132444" cy="235154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0848ADC-204E-7A89-2A89-FABEAA4171A1}"/>
              </a:ext>
            </a:extLst>
          </p:cNvPr>
          <p:cNvSpPr/>
          <p:nvPr/>
        </p:nvSpPr>
        <p:spPr bwMode="auto">
          <a:xfrm>
            <a:off x="4595813" y="3798888"/>
            <a:ext cx="1646237" cy="1339850"/>
          </a:xfrm>
          <a:prstGeom prst="rightArrow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ln w="0"/>
                <a:solidFill>
                  <a:srgbClr val="0000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建立迭</a:t>
            </a:r>
            <a:endParaRPr lang="en-US" altLang="zh-CN" sz="2400" dirty="0">
              <a:ln w="0"/>
              <a:solidFill>
                <a:srgbClr val="0000C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2400" dirty="0">
                <a:ln w="0"/>
                <a:solidFill>
                  <a:srgbClr val="0000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代公式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FE0304-13CD-160C-0CA6-AAAB0527693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4716" y="5832647"/>
            <a:ext cx="7745068" cy="603755"/>
          </a:xfrm>
          <a:prstGeom prst="rect">
            <a:avLst/>
          </a:prstGeom>
          <a:blipFill>
            <a:blip r:embed="rId5"/>
            <a:stretch>
              <a:fillRect r="-4945" b="-1844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2712" name="文本框 3">
            <a:extLst>
              <a:ext uri="{FF2B5EF4-FFF2-40B4-BE49-F238E27FC236}">
                <a16:creationId xmlns:a16="http://schemas.microsoft.com/office/drawing/2014/main" id="{DF5F4ED9-020D-D3F1-27C2-0179BD4C8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2884488"/>
            <a:ext cx="6097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2">
            <a:extLst>
              <a:ext uri="{FF2B5EF4-FFF2-40B4-BE49-F238E27FC236}">
                <a16:creationId xmlns:a16="http://schemas.microsoft.com/office/drawing/2014/main" id="{C014ED43-D3A7-874C-B101-9B530EF8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2.2.3 Lagrange</a:t>
            </a:r>
            <a:r>
              <a:rPr lang="zh-CN" altLang="en-US"/>
              <a:t>插值多项式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BB1D825C-6C78-F9D4-280B-24F4C997B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27100"/>
            <a:ext cx="11793537" cy="5668963"/>
          </a:xfrm>
          <a:solidFill>
            <a:schemeClr val="bg1"/>
          </a:solidFill>
        </p:spPr>
        <p:txBody>
          <a:bodyPr/>
          <a:lstStyle/>
          <a:p>
            <a:pPr marL="361950" indent="-361950"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n </a:t>
            </a:r>
            <a:r>
              <a:rPr lang="en-US" altLang="zh-CN" sz="2400" dirty="0">
                <a:latin typeface="Times New Roman" panose="02020603050405020304" pitchFamily="18" charset="0"/>
              </a:rPr>
              <a:t>=1</a:t>
            </a:r>
            <a:r>
              <a:rPr lang="zh-CN" altLang="en-US" sz="2400" dirty="0">
                <a:latin typeface="Times New Roman" panose="02020603050405020304" pitchFamily="18" charset="0"/>
              </a:rPr>
              <a:t>时，函数  </a:t>
            </a:r>
            <a:r>
              <a:rPr lang="en-US" altLang="zh-CN" sz="2400" i="1" dirty="0"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在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处两个节点上互异，则其插值为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线性插值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                                      等价于</a:t>
            </a:r>
          </a:p>
          <a:p>
            <a:pPr marL="361950" indent="-361950">
              <a:lnSpc>
                <a:spcPct val="250000"/>
              </a:lnSpc>
              <a:spcBef>
                <a:spcPts val="0"/>
              </a:spcBef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n </a:t>
            </a:r>
            <a:r>
              <a:rPr lang="en-US" altLang="zh-CN" sz="2400" dirty="0">
                <a:latin typeface="Times New Roman" panose="02020603050405020304" pitchFamily="18" charset="0"/>
              </a:rPr>
              <a:t>=2</a:t>
            </a:r>
            <a:r>
              <a:rPr lang="zh-CN" altLang="en-US" sz="2400" dirty="0">
                <a:latin typeface="Times New Roman" panose="02020603050405020304" pitchFamily="18" charset="0"/>
              </a:rPr>
              <a:t>时，函数  </a:t>
            </a:r>
            <a:r>
              <a:rPr lang="en-US" altLang="zh-CN" sz="2400" i="1" dirty="0"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在点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</a:rPr>
              <a:t>、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处三个节点上互异，则其插值为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抛物线插值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361950" indent="-361950">
              <a:lnSpc>
                <a:spcPct val="100000"/>
              </a:lnSpc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marL="361950" indent="-361950">
              <a:lnSpc>
                <a:spcPct val="100000"/>
              </a:lnSpc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marL="361950" indent="-361950">
              <a:spcBef>
                <a:spcPts val="0"/>
              </a:spcBef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当函数 </a:t>
            </a:r>
            <a:r>
              <a:rPr lang="en-US" altLang="zh-CN" sz="2400" i="1" dirty="0"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在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+1 </a:t>
            </a:r>
            <a:r>
              <a:rPr lang="zh-CN" altLang="en-US" sz="2400" dirty="0">
                <a:latin typeface="Times New Roman" panose="02020603050405020304" pitchFamily="18" charset="0"/>
              </a:rPr>
              <a:t>个点上互异，构造一次数不超过 </a:t>
            </a:r>
            <a:r>
              <a:rPr lang="en-US" altLang="zh-CN" sz="2400" i="1" dirty="0">
                <a:latin typeface="Times New Roman" panose="02020603050405020304" pitchFamily="18" charset="0"/>
              </a:rPr>
              <a:t>n </a:t>
            </a:r>
            <a:r>
              <a:rPr lang="zh-CN" altLang="en-US" sz="2400" dirty="0">
                <a:latin typeface="Times New Roman" panose="02020603050405020304" pitchFamily="18" charset="0"/>
              </a:rPr>
              <a:t>的多项式，即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次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Lagrange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插值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300000"/>
              </a:lnSpc>
              <a:spcBef>
                <a:spcPts val="2400"/>
              </a:spcBef>
              <a:buFont typeface="Wingdings" pitchFamily="2" charset="2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线性插值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=1)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和抛物线插值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=2)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分别是拉格朗日插值的两种特殊情况。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5364" name="对象 4">
            <a:extLst>
              <a:ext uri="{FF2B5EF4-FFF2-40B4-BE49-F238E27FC236}">
                <a16:creationId xmlns:a16="http://schemas.microsoft.com/office/drawing/2014/main" id="{02ACCDCD-EED5-E064-360E-AC098D86E7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0575" y="1512888"/>
          <a:ext cx="3568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95600" imgH="685800" progId="Equation.DSMT4">
                  <p:embed/>
                </p:oleObj>
              </mc:Choice>
              <mc:Fallback>
                <p:oleObj name="Equation" r:id="rId3" imgW="2895600" imgH="685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1512888"/>
                        <a:ext cx="35687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对象 5">
            <a:extLst>
              <a:ext uri="{FF2B5EF4-FFF2-40B4-BE49-F238E27FC236}">
                <a16:creationId xmlns:a16="http://schemas.microsoft.com/office/drawing/2014/main" id="{23EB5441-CFBB-E1CB-1E90-1B5A503916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4350" y="1570038"/>
          <a:ext cx="35687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35300" imgH="685800" progId="Equation.DSMT4">
                  <p:embed/>
                </p:oleObj>
              </mc:Choice>
              <mc:Fallback>
                <p:oleObj name="Equation" r:id="rId5" imgW="3035300" imgH="6858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1570038"/>
                        <a:ext cx="35687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对象 9">
            <a:extLst>
              <a:ext uri="{FF2B5EF4-FFF2-40B4-BE49-F238E27FC236}">
                <a16:creationId xmlns:a16="http://schemas.microsoft.com/office/drawing/2014/main" id="{E0DAD941-E778-8EDD-0839-633C3DBDC0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0575" y="3124200"/>
          <a:ext cx="896143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607300" imgH="749300" progId="Equation.DSMT4">
                  <p:embed/>
                </p:oleObj>
              </mc:Choice>
              <mc:Fallback>
                <p:oleObj name="Equation" r:id="rId7" imgW="7607300" imgH="7493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3124200"/>
                        <a:ext cx="8961438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对象 10">
            <a:extLst>
              <a:ext uri="{FF2B5EF4-FFF2-40B4-BE49-F238E27FC236}">
                <a16:creationId xmlns:a16="http://schemas.microsoft.com/office/drawing/2014/main" id="{ADBC92A9-7AB5-C81F-740C-9DE12BDC95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250" y="4635500"/>
          <a:ext cx="10731500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410700" imgH="1244600" progId="Equation.DSMT4">
                  <p:embed/>
                </p:oleObj>
              </mc:Choice>
              <mc:Fallback>
                <p:oleObj name="Equation" r:id="rId9" imgW="9410700" imgH="12446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4635500"/>
                        <a:ext cx="10731500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826E0B98-331F-8B1D-49A7-8DC68ECB2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6054725"/>
            <a:ext cx="1125855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Lagrange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插值求解简单方便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只要给定插值节点就可写出基函数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易于计算机实现。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2">
            <a:extLst>
              <a:ext uri="{FF2B5EF4-FFF2-40B4-BE49-F238E27FC236}">
                <a16:creationId xmlns:a16="http://schemas.microsoft.com/office/drawing/2014/main" id="{B76A8797-2085-BEE7-2DE6-A079D5AE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zh-CN" altLang="en-US"/>
              <a:t>习题</a:t>
            </a: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A01F3324-6200-8A42-883E-1F938827B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" y="1130855"/>
            <a:ext cx="7984558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 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给出</a:t>
            </a:r>
            <a:r>
              <a:rPr lang="zh-CN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= ln</a:t>
            </a:r>
            <a:r>
              <a:rPr lang="zh-CN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x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的数值表用二次插值计算ln 0.54的近似值。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                                 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F4B513D5-69AA-7DCA-4020-7609FE0C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92"/>
          <a:stretch>
            <a:fillRect/>
          </a:stretch>
        </p:blipFill>
        <p:spPr bwMode="auto">
          <a:xfrm>
            <a:off x="493713" y="1541463"/>
            <a:ext cx="62087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8F07759-7DD3-887C-7EF4-C01E49BFB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2338388"/>
            <a:ext cx="8256587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2">
            <a:extLst>
              <a:ext uri="{FF2B5EF4-FFF2-40B4-BE49-F238E27FC236}">
                <a16:creationId xmlns:a16="http://schemas.microsoft.com/office/drawing/2014/main" id="{A3E44C9D-0B80-A844-7EAD-A9CA0521A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zh-CN" altLang="en-US"/>
              <a:t>习题</a:t>
            </a:r>
          </a:p>
        </p:txBody>
      </p:sp>
      <p:sp>
        <p:nvSpPr>
          <p:cNvPr id="18435" name="内容占位符 3">
            <a:extLst>
              <a:ext uri="{FF2B5EF4-FFF2-40B4-BE49-F238E27FC236}">
                <a16:creationId xmlns:a16="http://schemas.microsoft.com/office/drawing/2014/main" id="{5459DBDB-FAA3-25F5-3121-C4BAB451099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3863" y="1138238"/>
            <a:ext cx="11107737" cy="427037"/>
          </a:xfrm>
        </p:spPr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例 </a:t>
            </a:r>
            <a:r>
              <a:rPr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=1,-1,2</a:t>
            </a:r>
            <a:r>
              <a:rPr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时，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)=0,- 3,4</a:t>
            </a:r>
            <a:r>
              <a:rPr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，求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的二次拉格朗日插值多项式。</a:t>
            </a:r>
            <a:endParaRPr sz="2400" dirty="0">
              <a:latin typeface="Times New Roman" panose="02020603050405020304" pitchFamily="18" charset="0"/>
            </a:endParaRPr>
          </a:p>
        </p:txBody>
      </p:sp>
      <p:pic>
        <p:nvPicPr>
          <p:cNvPr id="18436" name="Picture 2">
            <a:extLst>
              <a:ext uri="{FF2B5EF4-FFF2-40B4-BE49-F238E27FC236}">
                <a16:creationId xmlns:a16="http://schemas.microsoft.com/office/drawing/2014/main" id="{14AF2DE3-5DDF-DE40-0011-49334CF10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822450"/>
            <a:ext cx="106775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文本框 1">
            <a:extLst>
              <a:ext uri="{FF2B5EF4-FFF2-40B4-BE49-F238E27FC236}">
                <a16:creationId xmlns:a16="http://schemas.microsoft.com/office/drawing/2014/main" id="{CC6D5DD2-5E7D-2C71-C1C8-06C2742C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5146675"/>
            <a:ext cx="66468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掌握四个节点时的三次拉格朗日插值分析方法。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2">
            <a:extLst>
              <a:ext uri="{FF2B5EF4-FFF2-40B4-BE49-F238E27FC236}">
                <a16:creationId xmlns:a16="http://schemas.microsoft.com/office/drawing/2014/main" id="{CE156819-572C-C950-910A-8661BF21D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en-US" altLang="zh-CN"/>
              <a:t>2.4.1 </a:t>
            </a:r>
            <a:r>
              <a:rPr lang="zh-CN" altLang="en-US"/>
              <a:t>差商及其性质</a:t>
            </a:r>
          </a:p>
        </p:txBody>
      </p:sp>
      <p:grpSp>
        <p:nvGrpSpPr>
          <p:cNvPr id="19459" name="组合 4">
            <a:extLst>
              <a:ext uri="{FF2B5EF4-FFF2-40B4-BE49-F238E27FC236}">
                <a16:creationId xmlns:a16="http://schemas.microsoft.com/office/drawing/2014/main" id="{24B8922B-227A-75EA-CA8B-8030EEED96B6}"/>
              </a:ext>
            </a:extLst>
          </p:cNvPr>
          <p:cNvGrpSpPr>
            <a:grpSpLocks/>
          </p:cNvGrpSpPr>
          <p:nvPr/>
        </p:nvGrpSpPr>
        <p:grpSpPr bwMode="auto">
          <a:xfrm>
            <a:off x="7310438" y="925513"/>
            <a:ext cx="4932362" cy="3373437"/>
            <a:chOff x="6174580" y="3484562"/>
            <a:chExt cx="4932362" cy="3373438"/>
          </a:xfrm>
        </p:grpSpPr>
        <p:pic>
          <p:nvPicPr>
            <p:cNvPr id="19470" name="Picture 2">
              <a:extLst>
                <a:ext uri="{FF2B5EF4-FFF2-40B4-BE49-F238E27FC236}">
                  <a16:creationId xmlns:a16="http://schemas.microsoft.com/office/drawing/2014/main" id="{4B5522CB-3AB6-6053-CF55-96F3B9EFE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580" y="3484562"/>
              <a:ext cx="4932362" cy="3373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1" name="图片 6">
              <a:extLst>
                <a:ext uri="{FF2B5EF4-FFF2-40B4-BE49-F238E27FC236}">
                  <a16:creationId xmlns:a16="http://schemas.microsoft.com/office/drawing/2014/main" id="{0F1D1EE4-FBF2-E09F-FDE5-D2C43F2F6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7390" y="6511283"/>
              <a:ext cx="99069" cy="160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003394C-FC0E-969D-AD67-8D35F2A86A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675" y="2982913"/>
          <a:ext cx="6472238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18200" imgH="838200" progId="Equation.DSMT4">
                  <p:embed/>
                </p:oleObj>
              </mc:Choice>
              <mc:Fallback>
                <p:oleObj name="Equation" r:id="rId4" imgW="5918200" imgH="8382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2982913"/>
                        <a:ext cx="6472238" cy="9191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内容占位符 1">
            <a:extLst>
              <a:ext uri="{FF2B5EF4-FFF2-40B4-BE49-F238E27FC236}">
                <a16:creationId xmlns:a16="http://schemas.microsoft.com/office/drawing/2014/main" id="{FB7B682B-DCBC-5C94-82A6-AB55AAA83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13" y="962025"/>
            <a:ext cx="11107737" cy="20367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400" b="1"/>
              <a:t>定义</a:t>
            </a:r>
            <a:r>
              <a:rPr lang="en-US" altLang="zh-CN" sz="2400" b="1"/>
              <a:t>2.3 </a:t>
            </a:r>
            <a:r>
              <a:rPr lang="zh-CN" altLang="en-US" sz="2400"/>
              <a:t>已知函数在节点 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</a:rPr>
              <a:t>0</a:t>
            </a:r>
            <a:r>
              <a:rPr lang="zh-CN" altLang="en-US" sz="2400"/>
              <a:t>，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r>
              <a:rPr lang="zh-CN" altLang="en-US" sz="2400"/>
              <a:t>，</a:t>
            </a:r>
            <a:r>
              <a:rPr lang="en-US" altLang="zh-CN" sz="2400"/>
              <a:t>…,</a:t>
            </a:r>
            <a:r>
              <a:rPr lang="zh-CN" altLang="en-US" sz="2400"/>
              <a:t> 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n</a:t>
            </a:r>
            <a:r>
              <a:rPr lang="en-US" altLang="zh-CN" sz="2400" i="1"/>
              <a:t> </a:t>
            </a:r>
            <a:r>
              <a:rPr lang="zh-CN" altLang="en-US" sz="2400"/>
              <a:t>处的函数值，</a:t>
            </a:r>
            <a:endParaRPr lang="en-US" altLang="zh-CN" sz="2400"/>
          </a:p>
          <a:p>
            <a:pPr marL="0" indent="0">
              <a:buFont typeface="Wingdings" pitchFamily="2" charset="2"/>
              <a:buNone/>
            </a:pPr>
            <a:r>
              <a:rPr lang="zh-CN" altLang="en-US" sz="2400"/>
              <a:t>则称                                 为函数  </a:t>
            </a:r>
            <a:r>
              <a:rPr lang="en-US" altLang="zh-CN" sz="2400" i="1">
                <a:latin typeface="Times New Roman" panose="02020603050405020304" pitchFamily="18" charset="0"/>
              </a:rPr>
              <a:t>f</a:t>
            </a:r>
            <a:r>
              <a:rPr lang="en-US" altLang="zh-CN" sz="2400">
                <a:latin typeface="Times New Roman" panose="02020603050405020304" pitchFamily="18" charset="0"/>
              </a:rPr>
              <a:t>(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  <a:r>
              <a:rPr lang="en-US" altLang="zh-CN" sz="2400" i="1">
                <a:latin typeface="Times New Roman" panose="02020603050405020304" pitchFamily="18" charset="0"/>
              </a:rPr>
              <a:t> </a:t>
            </a:r>
            <a:r>
              <a:rPr lang="zh-CN" altLang="en-US" sz="2400"/>
              <a:t>关于互异节点</a:t>
            </a:r>
            <a:endParaRPr lang="en-US" altLang="zh-CN" sz="2400"/>
          </a:p>
          <a:p>
            <a:pPr marL="0" indent="0">
              <a:buFont typeface="Wingdings" pitchFamily="2" charset="2"/>
              <a:buNone/>
            </a:pPr>
            <a:r>
              <a:rPr lang="zh-CN" altLang="en-US" sz="2400"/>
              <a:t> 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j</a:t>
            </a:r>
            <a:r>
              <a:rPr lang="zh-CN" altLang="en-US" sz="2400"/>
              <a:t>和 </a:t>
            </a:r>
            <a:r>
              <a:rPr lang="en-US" altLang="zh-CN" sz="2400" i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>
                <a:latin typeface="Times New Roman" panose="02020603050405020304" pitchFamily="18" charset="0"/>
              </a:rPr>
              <a:t> </a:t>
            </a:r>
            <a:r>
              <a:rPr lang="zh-CN" altLang="en-US" sz="2400"/>
              <a:t>的</a:t>
            </a:r>
            <a:r>
              <a:rPr lang="zh-CN" altLang="en-US" sz="2400" b="1">
                <a:solidFill>
                  <a:srgbClr val="0000FF"/>
                </a:solidFill>
              </a:rPr>
              <a:t>一阶差商</a:t>
            </a:r>
            <a:r>
              <a:rPr lang="zh-CN" altLang="en-US" sz="2400"/>
              <a:t>（差商</a:t>
            </a:r>
            <a:r>
              <a:rPr lang="zh-CN" altLang="en-US" sz="2400">
                <a:solidFill>
                  <a:srgbClr val="0000FF"/>
                </a:solidFill>
              </a:rPr>
              <a:t>也称</a:t>
            </a:r>
            <a:r>
              <a:rPr lang="zh-CN" altLang="en-US" sz="2400" b="1">
                <a:solidFill>
                  <a:srgbClr val="0000FF"/>
                </a:solidFill>
              </a:rPr>
              <a:t>均差</a:t>
            </a:r>
            <a:r>
              <a:rPr lang="zh-CN" altLang="en-US" sz="2400"/>
              <a:t>）；</a:t>
            </a:r>
            <a:endParaRPr lang="en-US" altLang="zh-CN" sz="2400"/>
          </a:p>
          <a:p>
            <a:pPr marL="0" indent="0">
              <a:buFont typeface="Wingdings" pitchFamily="2" charset="2"/>
              <a:buNone/>
            </a:pPr>
            <a:endParaRPr lang="zh-CN" altLang="en-US" sz="2400"/>
          </a:p>
        </p:txBody>
      </p:sp>
      <p:graphicFrame>
        <p:nvGraphicFramePr>
          <p:cNvPr id="19462" name="对象 4">
            <a:extLst>
              <a:ext uri="{FF2B5EF4-FFF2-40B4-BE49-F238E27FC236}">
                <a16:creationId xmlns:a16="http://schemas.microsoft.com/office/drawing/2014/main" id="{FA68B229-F5A2-51C1-FADE-42A3184C56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7438" y="1558925"/>
          <a:ext cx="302577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57500" imgH="838200" progId="Equation.DSMT4">
                  <p:embed/>
                </p:oleObj>
              </mc:Choice>
              <mc:Fallback>
                <p:oleObj name="Equation" r:id="rId6" imgW="2857500" imgH="838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438" y="1558925"/>
                        <a:ext cx="3025775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215E0EC9-26AE-6ED2-2253-E373A7A2590B}"/>
              </a:ext>
            </a:extLst>
          </p:cNvPr>
          <p:cNvGrpSpPr>
            <a:grpSpLocks/>
          </p:cNvGrpSpPr>
          <p:nvPr/>
        </p:nvGrpSpPr>
        <p:grpSpPr bwMode="auto">
          <a:xfrm>
            <a:off x="404813" y="2828925"/>
            <a:ext cx="11501437" cy="3013075"/>
            <a:chOff x="423862" y="3933671"/>
            <a:chExt cx="11501437" cy="3013659"/>
          </a:xfrm>
        </p:grpSpPr>
        <p:sp>
          <p:nvSpPr>
            <p:cNvPr id="12" name="内容占位符 1">
              <a:extLst>
                <a:ext uri="{FF2B5EF4-FFF2-40B4-BE49-F238E27FC236}">
                  <a16:creationId xmlns:a16="http://schemas.microsoft.com/office/drawing/2014/main" id="{2B407DFA-3E97-F880-F6D2-1FBA27F9B1A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3862" y="4089276"/>
              <a:ext cx="11501437" cy="28580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>
              <a:lvl1pPr marL="362822" indent="-362822" algn="l" rtl="0" eaLnBrk="0" fontAlgn="base" hangingPunct="0">
                <a:lnSpc>
                  <a:spcPct val="1500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032089"/>
                </a:buClr>
                <a:buFont typeface="Wingdings" panose="05000000000000000000" pitchFamily="2" charset="2"/>
                <a:buChar char="Ø"/>
                <a:defRPr kumimoji="1" sz="1800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defRPr>
              </a:lvl1pPr>
              <a:lvl2pPr marL="785813" indent="-301625" algn="l" rtl="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l"/>
                <a:defRPr kumimoji="1" sz="2328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208088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92275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176463" indent="-2413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  <a:defRPr/>
              </a:pPr>
              <a:r>
                <a:rPr lang="zh-CN" altLang="en-US" sz="2400" kern="0" dirty="0"/>
                <a:t>称                                              为函数 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f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)</a:t>
              </a:r>
              <a:r>
                <a:rPr lang="zh-CN" altLang="en-US" sz="2400" kern="0" dirty="0"/>
                <a:t>关于互异节点 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400" i="1" kern="0" baseline="-25000" dirty="0">
                  <a:latin typeface="Times New Roman" panose="02020603050405020304" pitchFamily="18" charset="0"/>
                </a:rPr>
                <a:t>i</a:t>
              </a:r>
              <a:r>
                <a:rPr lang="zh-CN" altLang="en-US" sz="2400" kern="0" dirty="0"/>
                <a:t>、</a:t>
              </a:r>
              <a:r>
                <a:rPr lang="en-US" altLang="zh-CN" sz="2400" i="1" kern="0" dirty="0" err="1">
                  <a:latin typeface="Times New Roman" panose="02020603050405020304" pitchFamily="18" charset="0"/>
                </a:rPr>
                <a:t>x</a:t>
              </a:r>
              <a:r>
                <a:rPr lang="en-US" altLang="zh-CN" sz="2400" i="1" kern="0" baseline="-25000" dirty="0" err="1">
                  <a:latin typeface="Times New Roman" panose="02020603050405020304" pitchFamily="18" charset="0"/>
                </a:rPr>
                <a:t>j</a:t>
              </a:r>
              <a:r>
                <a:rPr lang="zh-CN" altLang="en-US" sz="2400" kern="0" dirty="0"/>
                <a:t>和 </a:t>
              </a:r>
              <a:r>
                <a:rPr lang="en-US" altLang="zh-CN" sz="2400" i="1" kern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400" i="1" kern="0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400" i="1" kern="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400" kern="0" dirty="0"/>
                <a:t>的</a:t>
              </a:r>
              <a:r>
                <a:rPr lang="zh-CN" altLang="en-US" sz="2400" b="1" kern="0" dirty="0">
                  <a:solidFill>
                    <a:srgbClr val="0000FF"/>
                  </a:solidFill>
                </a:rPr>
                <a:t>二阶差商</a:t>
              </a:r>
              <a:r>
                <a:rPr lang="zh-CN" altLang="en-US" sz="2400" b="1" kern="0" dirty="0"/>
                <a:t>；</a:t>
              </a:r>
              <a:endParaRPr lang="en-US" altLang="zh-CN" sz="2000" b="1" kern="0" dirty="0"/>
            </a:p>
            <a:p>
              <a:pPr marL="0" indent="0">
                <a:spcBef>
                  <a:spcPts val="1800"/>
                </a:spcBef>
                <a:buFont typeface="Wingdings" panose="05000000000000000000" pitchFamily="2" charset="2"/>
                <a:buNone/>
                <a:defRPr/>
              </a:pPr>
              <a:r>
                <a:rPr lang="zh-CN" altLang="en-US" sz="2400" kern="0" dirty="0"/>
                <a:t>称                                                                 为函数  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f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400" kern="0" dirty="0">
                  <a:latin typeface="Times New Roman" panose="02020603050405020304" pitchFamily="18" charset="0"/>
                </a:rPr>
                <a:t>)</a:t>
              </a:r>
              <a:r>
                <a:rPr lang="en-US" altLang="zh-CN" sz="2400" i="1" kern="0" dirty="0">
                  <a:latin typeface="Times New Roman" panose="02020603050405020304" pitchFamily="18" charset="0"/>
                </a:rPr>
                <a:t> </a:t>
              </a:r>
              <a:r>
                <a:rPr lang="zh-CN" altLang="en-US" sz="2400" kern="0" dirty="0">
                  <a:latin typeface="Times New Roman" panose="02020603050405020304" pitchFamily="18" charset="0"/>
                </a:rPr>
                <a:t>关于互异节点</a:t>
              </a:r>
              <a:r>
                <a:rPr lang="en-US" altLang="zh-CN" sz="2400" i="1" kern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400" kern="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kern="0" dirty="0">
                  <a:solidFill>
                    <a:srgbClr val="000000"/>
                  </a:solidFill>
                </a:rPr>
                <a:t>,</a:t>
              </a:r>
              <a:r>
                <a:rPr lang="en-US" altLang="zh-CN" sz="2400" i="1" kern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x</a:t>
              </a:r>
              <a:r>
                <a:rPr lang="en-US" altLang="zh-CN" sz="2400" kern="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kern="0" dirty="0">
                  <a:solidFill>
                    <a:srgbClr val="000000"/>
                  </a:solidFill>
                </a:rPr>
                <a:t>, …, </a:t>
              </a:r>
              <a:r>
                <a:rPr lang="en-US" altLang="zh-CN" sz="2400" i="1" kern="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400" i="1" kern="0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2400" i="1" kern="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400" kern="0" dirty="0"/>
                <a:t>的</a:t>
              </a:r>
              <a:r>
                <a:rPr lang="zh-CN" altLang="en-US" sz="2400" b="1" kern="0" dirty="0"/>
                <a:t> </a:t>
              </a:r>
              <a:r>
                <a:rPr lang="en-US" altLang="zh-CN" sz="2400" b="1" i="1" kern="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n </a:t>
              </a:r>
              <a:r>
                <a:rPr lang="zh-CN" altLang="en-US" sz="2400" b="1" kern="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阶</a:t>
              </a:r>
              <a:r>
                <a:rPr lang="zh-CN" altLang="en-US" sz="2400" b="1" kern="0" dirty="0">
                  <a:solidFill>
                    <a:srgbClr val="0000FF"/>
                  </a:solidFill>
                </a:rPr>
                <a:t>差商</a:t>
              </a:r>
              <a:r>
                <a:rPr lang="zh-CN" altLang="en-US" sz="2000" kern="0" dirty="0"/>
                <a:t>。</a:t>
              </a:r>
              <a:endParaRPr lang="en-US" altLang="zh-CN" sz="2000" kern="0" dirty="0"/>
            </a:p>
            <a:p>
              <a:pPr marL="361950" indent="-361950">
                <a:defRPr/>
              </a:pPr>
              <a:endParaRPr lang="zh-CN" altLang="en-US" sz="2000" kern="0" dirty="0"/>
            </a:p>
          </p:txBody>
        </p:sp>
        <p:graphicFrame>
          <p:nvGraphicFramePr>
            <p:cNvPr id="19468" name="对象 6">
              <a:extLst>
                <a:ext uri="{FF2B5EF4-FFF2-40B4-BE49-F238E27FC236}">
                  <a16:creationId xmlns:a16="http://schemas.microsoft.com/office/drawing/2014/main" id="{6081C624-F15B-F790-B5C3-6E3D52794B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425" y="3933671"/>
            <a:ext cx="4073525" cy="9205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708400" imgH="838200" progId="Equation.DSMT4">
                    <p:embed/>
                  </p:oleObj>
                </mc:Choice>
                <mc:Fallback>
                  <p:oleObj name="Equation" r:id="rId8" imgW="3708400" imgH="8382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425" y="3933671"/>
                          <a:ext cx="4073525" cy="9205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9" name="对象 11">
              <a:extLst>
                <a:ext uri="{FF2B5EF4-FFF2-40B4-BE49-F238E27FC236}">
                  <a16:creationId xmlns:a16="http://schemas.microsoft.com/office/drawing/2014/main" id="{CA0E31BD-013B-2964-645A-795C3B45BC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2533" y="4847064"/>
            <a:ext cx="5882047" cy="7705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5524500" imgH="723900" progId="Equation.DSMT4">
                    <p:embed/>
                  </p:oleObj>
                </mc:Choice>
                <mc:Fallback>
                  <p:oleObj name="Equation" r:id="rId10" imgW="5524500" imgH="723900" progId="Equation.DSMT4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533" y="4847064"/>
                          <a:ext cx="5882047" cy="7705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对象 6">
            <a:extLst>
              <a:ext uri="{FF2B5EF4-FFF2-40B4-BE49-F238E27FC236}">
                <a16:creationId xmlns:a16="http://schemas.microsoft.com/office/drawing/2014/main" id="{927C679C-6EA7-6411-79A5-FD018E6CDF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513" y="2025650"/>
          <a:ext cx="8510587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747000" imgH="838200" progId="Equation.DSMT4">
                  <p:embed/>
                </p:oleObj>
              </mc:Choice>
              <mc:Fallback>
                <p:oleObj name="Equation" r:id="rId12" imgW="7747000" imgH="838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2025650"/>
                        <a:ext cx="8510587" cy="9223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1">
            <a:extLst>
              <a:ext uri="{FF2B5EF4-FFF2-40B4-BE49-F238E27FC236}">
                <a16:creationId xmlns:a16="http://schemas.microsoft.com/office/drawing/2014/main" id="{20FC9A60-5CA4-74A2-D004-5DDF7550FC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763" y="4978400"/>
          <a:ext cx="1087437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210800" imgH="723900" progId="Equation.DSMT4">
                  <p:embed/>
                </p:oleObj>
              </mc:Choice>
              <mc:Fallback>
                <p:oleObj name="Equation" r:id="rId14" imgW="10210800" imgH="7239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4978400"/>
                        <a:ext cx="10874375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4FC9F619-1CB1-F464-AD1F-5F7947055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5838825"/>
            <a:ext cx="7689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注：差商阶数与节点数不相等；</a:t>
            </a:r>
            <a:r>
              <a:rPr lang="en-US" altLang="zh-CN" sz="20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阶差商利用两个</a:t>
            </a:r>
            <a:r>
              <a:rPr lang="en-US" altLang="zh-CN" sz="2000" i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阶差商定义。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">
      <a:majorFont>
        <a:latin typeface="Calibri"/>
        <a:ea typeface="黑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>
          <a:solidFill>
            <a:srgbClr val="FF0000"/>
          </a:solidFill>
          <a:prstDash val="sysDash"/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anchor="ctr"/>
      <a:lstStyle>
        <a:defPPr>
          <a:defRPr/>
        </a:defPPr>
      </a:lstStyle>
    </a:sp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24099</TotalTime>
  <Words>3753</Words>
  <Application>Microsoft Office PowerPoint</Application>
  <PresentationFormat>宽屏</PresentationFormat>
  <Paragraphs>424</Paragraphs>
  <Slides>52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68" baseType="lpstr">
      <vt:lpstr>-apple-system</vt:lpstr>
      <vt:lpstr>等线</vt:lpstr>
      <vt:lpstr>黑体</vt:lpstr>
      <vt:lpstr>华文中宋</vt:lpstr>
      <vt:lpstr>楷体_GB2312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2_Office 主题</vt:lpstr>
      <vt:lpstr>Equation</vt:lpstr>
      <vt:lpstr>Microsoft 公式 3.0</vt:lpstr>
      <vt:lpstr>MathType 6.0 Equation</vt:lpstr>
      <vt:lpstr>数 值 分 析：复习</vt:lpstr>
      <vt:lpstr>1.3.3 有效数字</vt:lpstr>
      <vt:lpstr>1.3.3 有效数字</vt:lpstr>
      <vt:lpstr>1.3.3 有效数字</vt:lpstr>
      <vt:lpstr>2.2.3 Lagrange插值多项式 </vt:lpstr>
      <vt:lpstr>2.2.3 Lagrange插值多项式 </vt:lpstr>
      <vt:lpstr>习题</vt:lpstr>
      <vt:lpstr>习题</vt:lpstr>
      <vt:lpstr>2.4.1 差商及其性质</vt:lpstr>
      <vt:lpstr>2.4.1 差商及其性质</vt:lpstr>
      <vt:lpstr>2.4.1 差商及其性质</vt:lpstr>
      <vt:lpstr>4.1.1 数值求积的基本思想</vt:lpstr>
      <vt:lpstr>4.1.2 代数精度的概念</vt:lpstr>
      <vt:lpstr>4.1.2 代数精度的概念</vt:lpstr>
      <vt:lpstr>4.2.1 Cotes系数</vt:lpstr>
      <vt:lpstr>4.2.1 Cotes系数</vt:lpstr>
      <vt:lpstr>4.2.1 Cotes系数</vt:lpstr>
      <vt:lpstr>4.2.1 Cotes系数</vt:lpstr>
      <vt:lpstr>4.2.4 复化求积法及其收敛性</vt:lpstr>
      <vt:lpstr>4.2.4 复化求积法及其收敛性</vt:lpstr>
      <vt:lpstr>4.2.4 复化求积法及其收敛性</vt:lpstr>
      <vt:lpstr>4.2.4 复化求积法及其收敛性</vt:lpstr>
      <vt:lpstr>4.2.4 复化求积法及其收敛性</vt:lpstr>
      <vt:lpstr>6.2 迭代法</vt:lpstr>
      <vt:lpstr>6.2.1 迭代法的收敛性</vt:lpstr>
      <vt:lpstr>6.2.1 迭代法的收敛性</vt:lpstr>
      <vt:lpstr>6.2.1 迭代法的收敛性</vt:lpstr>
      <vt:lpstr>6.1.2 二分法</vt:lpstr>
      <vt:lpstr>6.1.2 二分法</vt:lpstr>
      <vt:lpstr>6.1.2 二分法</vt:lpstr>
      <vt:lpstr>6.1.2 二分法</vt:lpstr>
      <vt:lpstr>6.3.1 Newton公式</vt:lpstr>
      <vt:lpstr>6.3.2 Newton法的几何解释</vt:lpstr>
      <vt:lpstr>6.3.2 Newton法的几何解释</vt:lpstr>
      <vt:lpstr>7.2.1 Gauss消去法</vt:lpstr>
      <vt:lpstr>7.2.1 Gauss消去法</vt:lpstr>
      <vt:lpstr>7.2.1 消元手续</vt:lpstr>
      <vt:lpstr>7.3.2 列主元素消去法 </vt:lpstr>
      <vt:lpstr>7.3.2 列主元素消去法 </vt:lpstr>
      <vt:lpstr>7.3.2 列主元素消去法 </vt:lpstr>
      <vt:lpstr>7.3.2 列主元素消去法 </vt:lpstr>
      <vt:lpstr>7.3.2 列主元素消去法 </vt:lpstr>
      <vt:lpstr>7.3.2 列主元素消去法</vt:lpstr>
      <vt:lpstr>7.3.2 列主元素消去法 </vt:lpstr>
      <vt:lpstr>7.3.2 列主元素消去法 </vt:lpstr>
      <vt:lpstr>8.2.1 Jacobi迭代法</vt:lpstr>
      <vt:lpstr>8.2.1 Jacobi迭代法</vt:lpstr>
      <vt:lpstr>8.2.1 Jacobi迭代法</vt:lpstr>
      <vt:lpstr>8.2.1 Jacobi迭代法</vt:lpstr>
      <vt:lpstr>8.2.2 Gauss-Seidel迭代法</vt:lpstr>
      <vt:lpstr>8.2.2 Gauss-Seidel迭代法</vt:lpstr>
      <vt:lpstr>8.2.2 Gauss-Seidel迭代法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Roc Ren</dc:creator>
  <cp:lastModifiedBy>沛 张</cp:lastModifiedBy>
  <cp:revision>783</cp:revision>
  <dcterms:created xsi:type="dcterms:W3CDTF">2017-01-10T15:44:52Z</dcterms:created>
  <dcterms:modified xsi:type="dcterms:W3CDTF">2024-04-22T03:47:40Z</dcterms:modified>
</cp:coreProperties>
</file>